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13"/>
  </p:notesMasterIdLst>
  <p:handoutMasterIdLst>
    <p:handoutMasterId r:id="rId14"/>
  </p:handoutMasterIdLst>
  <p:sldIdLst>
    <p:sldId id="266" r:id="rId2"/>
    <p:sldId id="256" r:id="rId3"/>
    <p:sldId id="270" r:id="rId4"/>
    <p:sldId id="258" r:id="rId5"/>
    <p:sldId id="260" r:id="rId6"/>
    <p:sldId id="261" r:id="rId7"/>
    <p:sldId id="263" r:id="rId8"/>
    <p:sldId id="264" r:id="rId9"/>
    <p:sldId id="267" r:id="rId10"/>
    <p:sldId id="268" r:id="rId11"/>
    <p:sldId id="269" r:id="rId12"/>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3" autoAdjust="0"/>
  </p:normalViewPr>
  <p:slideViewPr>
    <p:cSldViewPr snapToGrid="0">
      <p:cViewPr varScale="1">
        <p:scale>
          <a:sx n="104" d="100"/>
          <a:sy n="104" d="100"/>
        </p:scale>
        <p:origin x="756" y="72"/>
      </p:cViewPr>
      <p:guideLst/>
    </p:cSldViewPr>
  </p:slideViewPr>
  <p:notesTextViewPr>
    <p:cViewPr>
      <p:scale>
        <a:sx n="1" d="1"/>
        <a:sy n="1" d="1"/>
      </p:scale>
      <p:origin x="0" y="0"/>
    </p:cViewPr>
  </p:notesText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4F12C95-628F-4C32-AF5E-EDC8662EE778}" type="datetimeFigureOut">
              <a:rPr lang="tr-TR" smtClean="0"/>
              <a:t>17.01.2022</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70271F1-6D20-41B9-B89F-3E96D0D32A9C}" type="slidenum">
              <a:rPr lang="tr-TR" smtClean="0"/>
              <a:t>‹#›</a:t>
            </a:fld>
            <a:endParaRPr lang="tr-TR"/>
          </a:p>
        </p:txBody>
      </p:sp>
    </p:spTree>
    <p:extLst>
      <p:ext uri="{BB962C8B-B14F-4D97-AF65-F5344CB8AC3E}">
        <p14:creationId xmlns:p14="http://schemas.microsoft.com/office/powerpoint/2010/main" val="6627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2E5530-D981-41C7-B0AD-D1AB6CCA4C2A}" type="datetimeFigureOut">
              <a:rPr lang="tr-TR" smtClean="0"/>
              <a:t>17.01.2022</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C490FEC-909F-47F6-972A-4C6BA77B0174}" type="slidenum">
              <a:rPr lang="tr-TR" smtClean="0"/>
              <a:t>‹#›</a:t>
            </a:fld>
            <a:endParaRPr lang="tr-TR"/>
          </a:p>
        </p:txBody>
      </p:sp>
    </p:spTree>
    <p:extLst>
      <p:ext uri="{BB962C8B-B14F-4D97-AF65-F5344CB8AC3E}">
        <p14:creationId xmlns:p14="http://schemas.microsoft.com/office/powerpoint/2010/main" val="1395918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4A28A0A3-5A21-4FB2-B298-95BA8715D8E8}" type="datetime1">
              <a:rPr lang="tr-TR" smtClean="0"/>
              <a:t>17.01.2022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213951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2C59E72-34DF-4D47-9CBD-5DED7B5C7878}" type="datetime1">
              <a:rPr lang="tr-TR" smtClean="0"/>
              <a:t>17.01.2022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66270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D988C1F-50C6-4B67-AF20-F9E6DA8C550B}" type="datetime1">
              <a:rPr lang="tr-TR" smtClean="0"/>
              <a:t>17.01.2022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343431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421C10A-741A-419A-BF66-6A6CA2CF320E}" type="datetime1">
              <a:rPr lang="tr-TR" smtClean="0"/>
              <a:t>17.01.2022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244642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C796792-F15B-419F-A2DE-8D54B79865EC}" type="datetime1">
              <a:rPr lang="tr-TR" smtClean="0"/>
              <a:t>17.01.2022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7144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1463336-3463-4F3F-9B82-4A3E5716EB2D}" type="datetime1">
              <a:rPr lang="tr-TR" smtClean="0"/>
              <a:t>17.01.2022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413932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CC1519B-1CD2-4CD4-AEFD-F735B084EE5F}" type="datetime1">
              <a:rPr lang="tr-TR" smtClean="0"/>
              <a:t>17.01.2022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92547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6A97E6A-046C-4C34-BD69-D12F5C5BE5C3}" type="datetime1">
              <a:rPr lang="tr-TR" smtClean="0"/>
              <a:t>17.01.2022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396167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47D1063-5C34-4E36-9351-68C0BB5A5859}" type="datetime1">
              <a:rPr lang="tr-TR" smtClean="0"/>
              <a:t>17.01.2022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25804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A685A32-D1D0-448D-8BE7-2CE72246C285}" type="datetime1">
              <a:rPr lang="tr-TR" smtClean="0"/>
              <a:t>17.01.2022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267909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6B178E0-5DD0-442C-A184-BD0D54AA3CA9}" type="datetime1">
              <a:rPr lang="tr-TR" smtClean="0"/>
              <a:t>17.01.2022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A08CED-7EDA-455D-841C-51C80467356F}" type="slidenum">
              <a:rPr lang="tr-TR" smtClean="0"/>
              <a:t>‹#›</a:t>
            </a:fld>
            <a:endParaRPr lang="tr-TR"/>
          </a:p>
        </p:txBody>
      </p:sp>
    </p:spTree>
    <p:extLst>
      <p:ext uri="{BB962C8B-B14F-4D97-AF65-F5344CB8AC3E}">
        <p14:creationId xmlns:p14="http://schemas.microsoft.com/office/powerpoint/2010/main" val="287571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E20E1-9ABE-40F6-A751-3F4FB9A13AA5}" type="datetime1">
              <a:rPr lang="tr-TR" smtClean="0"/>
              <a:t>17.01.2022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08CED-7EDA-455D-841C-51C80467356F}" type="slidenum">
              <a:rPr lang="tr-TR" smtClean="0"/>
              <a:t>‹#›</a:t>
            </a:fld>
            <a:endParaRPr lang="tr-TR"/>
          </a:p>
        </p:txBody>
      </p:sp>
    </p:spTree>
    <p:extLst>
      <p:ext uri="{BB962C8B-B14F-4D97-AF65-F5344CB8AC3E}">
        <p14:creationId xmlns:p14="http://schemas.microsoft.com/office/powerpoint/2010/main" val="24922018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kbs.egm.gov.t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gif"/><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kbs.egm.gov.tr/"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gif"/><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kbs.egm.gov.tr/"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hyperlink" Target="https://kbs.egm.gov.tr/" TargetMode="External"/><Relationship Id="rId1" Type="http://schemas.openxmlformats.org/officeDocument/2006/relationships/slideLayout" Target="../slideLayouts/slideLayout2.xml"/><Relationship Id="rId6" Type="http://schemas.openxmlformats.org/officeDocument/2006/relationships/image" Target="../media/image2.gif"/><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BEBA8EAE-BF5A-486C-A8C5-ECC9F3942E4B}">
                <a14:imgProps xmlns:a14="http://schemas.microsoft.com/office/drawing/2010/main">
                  <a14:imgLayer r:embed="rId3">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191086" y="4545073"/>
            <a:ext cx="1888338" cy="255500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1793046" cy="1330203"/>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1177" y="5611896"/>
            <a:ext cx="1970823" cy="1246104"/>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1602" y="154485"/>
            <a:ext cx="1824895" cy="1717239"/>
          </a:xfrm>
          <a:prstGeom prst="rect">
            <a:avLst/>
          </a:prstGeom>
        </p:spPr>
      </p:pic>
      <p:sp>
        <p:nvSpPr>
          <p:cNvPr id="9" name="Metin kutusu 8"/>
          <p:cNvSpPr txBox="1"/>
          <p:nvPr/>
        </p:nvSpPr>
        <p:spPr>
          <a:xfrm>
            <a:off x="2270662" y="546881"/>
            <a:ext cx="7990939" cy="1815882"/>
          </a:xfrm>
          <a:prstGeom prst="rect">
            <a:avLst/>
          </a:prstGeom>
          <a:noFill/>
        </p:spPr>
        <p:txBody>
          <a:bodyPr wrap="square" rtlCol="0">
            <a:spAutoFit/>
          </a:bodyPr>
          <a:lstStyle/>
          <a:p>
            <a:pPr algn="ctr"/>
            <a:r>
              <a:rPr lang="tr-TR" sz="2800" b="1" dirty="0">
                <a:solidFill>
                  <a:srgbClr val="FF0000"/>
                </a:solidFill>
              </a:rPr>
              <a:t>T.C.</a:t>
            </a:r>
          </a:p>
          <a:p>
            <a:pPr algn="ctr"/>
            <a:r>
              <a:rPr lang="tr-TR" sz="2800" b="1" dirty="0">
                <a:solidFill>
                  <a:srgbClr val="FF0000"/>
                </a:solidFill>
              </a:rPr>
              <a:t>KOCAELİ VALİLİĞİ</a:t>
            </a:r>
          </a:p>
          <a:p>
            <a:pPr algn="ctr"/>
            <a:r>
              <a:rPr lang="tr-TR" sz="2800" b="1" dirty="0">
                <a:solidFill>
                  <a:srgbClr val="FF0000"/>
                </a:solidFill>
              </a:rPr>
              <a:t>İl Emniyet Müdürlüğü</a:t>
            </a:r>
          </a:p>
          <a:p>
            <a:pPr algn="ctr"/>
            <a:r>
              <a:rPr lang="tr-TR" sz="2800" b="1" dirty="0">
                <a:solidFill>
                  <a:srgbClr val="0000FF"/>
                </a:solidFill>
              </a:rPr>
              <a:t>Asayiş Şube Müdürlüğü</a:t>
            </a:r>
          </a:p>
        </p:txBody>
      </p:sp>
      <p:sp>
        <p:nvSpPr>
          <p:cNvPr id="10" name="Dikdörtgen 9"/>
          <p:cNvSpPr/>
          <p:nvPr/>
        </p:nvSpPr>
        <p:spPr>
          <a:xfrm>
            <a:off x="2350562" y="4880192"/>
            <a:ext cx="7513320" cy="1261884"/>
          </a:xfrm>
          <a:prstGeom prst="rect">
            <a:avLst/>
          </a:prstGeom>
        </p:spPr>
        <p:txBody>
          <a:bodyPr wrap="square">
            <a:spAutoFit/>
          </a:bodyPr>
          <a:lstStyle/>
          <a:p>
            <a:pPr algn="ctr"/>
            <a:r>
              <a:rPr lang="tr-TR" sz="2000" b="1" dirty="0">
                <a:solidFill>
                  <a:srgbClr val="FF0000"/>
                </a:solidFill>
              </a:rPr>
              <a:t>Kimlik Bildirme Büro Amirliği</a:t>
            </a:r>
          </a:p>
          <a:p>
            <a:pPr algn="ctr"/>
            <a:r>
              <a:rPr lang="tr-TR" b="1" dirty="0">
                <a:solidFill>
                  <a:srgbClr val="0000FF"/>
                </a:solidFill>
              </a:rPr>
              <a:t>2 Faktörlü Kimlik Doğrulama Sistemi </a:t>
            </a:r>
          </a:p>
          <a:p>
            <a:pPr algn="ctr"/>
            <a:r>
              <a:rPr lang="tr-TR" b="1" dirty="0">
                <a:solidFill>
                  <a:srgbClr val="0000FF"/>
                </a:solidFill>
              </a:rPr>
              <a:t>Kullanım </a:t>
            </a:r>
            <a:r>
              <a:rPr lang="tr-TR" b="1" dirty="0" err="1">
                <a:solidFill>
                  <a:srgbClr val="0000FF"/>
                </a:solidFill>
              </a:rPr>
              <a:t>Klavuzu</a:t>
            </a:r>
            <a:r>
              <a:rPr lang="tr-TR" b="1" dirty="0">
                <a:solidFill>
                  <a:srgbClr val="0000FF"/>
                </a:solidFill>
              </a:rPr>
              <a:t> </a:t>
            </a:r>
          </a:p>
          <a:p>
            <a:pPr algn="ctr"/>
            <a:r>
              <a:rPr lang="tr-TR" sz="2000" b="1" dirty="0">
                <a:solidFill>
                  <a:srgbClr val="FF0000"/>
                </a:solidFill>
              </a:rPr>
              <a:t>Haziran - 2021</a:t>
            </a:r>
          </a:p>
        </p:txBody>
      </p:sp>
    </p:spTree>
    <p:extLst>
      <p:ext uri="{BB962C8B-B14F-4D97-AF65-F5344CB8AC3E}">
        <p14:creationId xmlns:p14="http://schemas.microsoft.com/office/powerpoint/2010/main" val="24437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0529" y="1069634"/>
            <a:ext cx="10844769" cy="596024"/>
          </a:xfrm>
        </p:spPr>
        <p:txBody>
          <a:bodyPr>
            <a:normAutofit/>
          </a:bodyPr>
          <a:lstStyle/>
          <a:p>
            <a:pPr algn="ctr"/>
            <a:r>
              <a:rPr lang="tr-TR" sz="3200" b="1" dirty="0">
                <a:solidFill>
                  <a:srgbClr val="0000FF"/>
                </a:solidFill>
              </a:rPr>
              <a:t>Sisteme erişim de yaşanılan sorunların çözüm önerileri</a:t>
            </a:r>
          </a:p>
        </p:txBody>
      </p:sp>
      <p:sp>
        <p:nvSpPr>
          <p:cNvPr id="3" name="Slayt Numarası Yer Tutucusu 2"/>
          <p:cNvSpPr>
            <a:spLocks noGrp="1"/>
          </p:cNvSpPr>
          <p:nvPr>
            <p:ph type="sldNum" sz="quarter" idx="12"/>
          </p:nvPr>
        </p:nvSpPr>
        <p:spPr>
          <a:xfrm>
            <a:off x="11018453" y="6126572"/>
            <a:ext cx="1142245" cy="669925"/>
          </a:xfrm>
        </p:spPr>
        <p:txBody>
          <a:bodyPr/>
          <a:lstStyle/>
          <a:p>
            <a:pPr algn="ctr"/>
            <a:r>
              <a:rPr lang="tr-TR" b="1" dirty="0">
                <a:solidFill>
                  <a:srgbClr val="0000FF"/>
                </a:solidFill>
              </a:rPr>
              <a:t>10</a:t>
            </a:r>
          </a:p>
        </p:txBody>
      </p:sp>
      <p:sp>
        <p:nvSpPr>
          <p:cNvPr id="4" name="Unvan 1"/>
          <p:cNvSpPr txBox="1">
            <a:spLocks/>
          </p:cNvSpPr>
          <p:nvPr/>
        </p:nvSpPr>
        <p:spPr>
          <a:xfrm>
            <a:off x="365271" y="1717423"/>
            <a:ext cx="11408807" cy="401407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2200" b="1" dirty="0">
                <a:solidFill>
                  <a:srgbClr val="FF0000"/>
                </a:solidFill>
              </a:rPr>
              <a:t>1-</a:t>
            </a:r>
            <a:r>
              <a:rPr lang="tr-TR" sz="2200" dirty="0"/>
              <a:t>	</a:t>
            </a:r>
            <a:r>
              <a:rPr lang="tr-TR" sz="2200" cap="none" dirty="0"/>
              <a:t>Kullanıcı adı-şifre hatası alınması durumunda kullanıcı adı e-mail adresinin ve şifrenin doğru olarak yazıldığının kontrol edilerek şifrenin yeniden talep edilmesi durumunda KBS il/ilçe yetkilisi ile irtibat kurularak şifre talep edilmesi</a:t>
            </a:r>
          </a:p>
          <a:p>
            <a:pPr algn="just"/>
            <a:r>
              <a:rPr lang="tr-TR" sz="2200" b="1" cap="none" dirty="0">
                <a:solidFill>
                  <a:srgbClr val="FF0000"/>
                </a:solidFill>
              </a:rPr>
              <a:t>2-</a:t>
            </a:r>
            <a:r>
              <a:rPr lang="tr-TR" sz="2200" b="1" cap="none" dirty="0"/>
              <a:t>  </a:t>
            </a:r>
            <a:r>
              <a:rPr lang="tr-TR" sz="2200" cap="none" dirty="0"/>
              <a:t>Kullanıcı ekleme aşamasında çalışan personelin eklenmesinde kullanıcı adı-şifre hatası alınması durumunda eklenmek istenen kullanıcının daha önceden KBS sistemine çalışan olarak eklenmesi gerektiği için, KBS sisteminin sorumlu işletici tarafından açılarak çalışanların sisteme eklendikten sonra tekrar yeni kayıt yapılması </a:t>
            </a:r>
          </a:p>
          <a:p>
            <a:pPr algn="just"/>
            <a:r>
              <a:rPr lang="tr-TR" sz="2200" b="1" cap="none" dirty="0">
                <a:solidFill>
                  <a:srgbClr val="FF0000"/>
                </a:solidFill>
              </a:rPr>
              <a:t>3-</a:t>
            </a:r>
            <a:r>
              <a:rPr lang="tr-TR" sz="2200" cap="none" dirty="0"/>
              <a:t>	EGM SEC uygulamasını aynı cep telefonu üzerinden birden fazla kayıt işlemi yapılmaması, yapılmış ise uygulamanın telefondan silinerek tekrar kurularak kullanıcı ekleme işleminin her kullanıcı içen ayrı ayrı yapılması</a:t>
            </a:r>
          </a:p>
          <a:p>
            <a:pPr algn="just"/>
            <a:r>
              <a:rPr lang="tr-TR" sz="2200" b="1" cap="none" dirty="0">
                <a:solidFill>
                  <a:srgbClr val="FF0000"/>
                </a:solidFill>
              </a:rPr>
              <a:t>4-</a:t>
            </a:r>
            <a:r>
              <a:rPr lang="tr-TR" sz="2200" cap="none" dirty="0"/>
              <a:t>	Telefon ile bilgisayar saatinin aynı olmasına özen gösterilmesi  </a:t>
            </a:r>
          </a:p>
          <a:p>
            <a:r>
              <a:rPr lang="tr-TR" sz="2200" dirty="0"/>
              <a:t> </a:t>
            </a:r>
          </a:p>
        </p:txBody>
      </p:sp>
      <p:pic>
        <p:nvPicPr>
          <p:cNvPr id="5" name="Resim 4"/>
          <p:cNvPicPr>
            <a:picLocks noChangeAspect="1"/>
          </p:cNvPicPr>
          <p:nvPr/>
        </p:nvPicPr>
        <p:blipFill>
          <a:blip r:embed="rId2" cstate="print">
            <a:extLst>
              <a:ext uri="{BEBA8EAE-BF5A-486C-A8C5-ECC9F3942E4B}">
                <a14:imgProps xmlns:a14="http://schemas.microsoft.com/office/drawing/2010/main">
                  <a14:imgLayer r:embed="rId3">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8" name="Dikdörtgen 7"/>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1957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ppt_w</p:attrName>
                                        </p:attrNameLst>
                                      </p:cBhvr>
                                      <p:tavLst>
                                        <p:tav tm="0" fmla="#ppt_w*sin(2.5*pi*$)">
                                          <p:val>
                                            <p:fltVal val="0"/>
                                          </p:val>
                                        </p:tav>
                                        <p:tav tm="100000">
                                          <p:val>
                                            <p:fltVal val="1"/>
                                          </p:val>
                                        </p:tav>
                                      </p:tavLst>
                                    </p:anim>
                                    <p:anim calcmode="lin" valueType="num">
                                      <p:cBhvr>
                                        <p:cTn id="9"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8990" y="1919570"/>
            <a:ext cx="10609099" cy="1611807"/>
          </a:xfrm>
        </p:spPr>
        <p:txBody>
          <a:bodyPr>
            <a:noAutofit/>
          </a:bodyPr>
          <a:lstStyle/>
          <a:p>
            <a:pPr algn="just"/>
            <a:r>
              <a:rPr lang="tr-TR" sz="2400" b="1" dirty="0">
                <a:solidFill>
                  <a:srgbClr val="FF0000"/>
                </a:solidFill>
              </a:rPr>
              <a:t>	</a:t>
            </a:r>
            <a:r>
              <a:rPr lang="tr-TR" sz="2800" b="1" dirty="0">
                <a:latin typeface="Arial" panose="020B0604020202020204" pitchFamily="34" charset="0"/>
                <a:cs typeface="Arial" panose="020B0604020202020204" pitchFamily="34" charset="0"/>
              </a:rPr>
              <a:t>Yukarıda belirtilen hususları yerine getirilmesine rağmen Sisteme erişmekte sorun yaşayan tesis ve işletmelerin </a:t>
            </a:r>
            <a:r>
              <a:rPr lang="tr-TR" sz="2800" b="1" dirty="0" err="1">
                <a:latin typeface="Arial" panose="020B0604020202020204" pitchFamily="34" charset="0"/>
                <a:cs typeface="Arial" panose="020B0604020202020204" pitchFamily="34" charset="0"/>
              </a:rPr>
              <a:t>kbs</a:t>
            </a:r>
            <a:r>
              <a:rPr lang="tr-TR" sz="2800" b="1" dirty="0">
                <a:latin typeface="Arial" panose="020B0604020202020204" pitchFamily="34" charset="0"/>
                <a:cs typeface="Arial" panose="020B0604020202020204" pitchFamily="34" charset="0"/>
              </a:rPr>
              <a:t> il/ilçe yetkilisi ile irtibata geçilmesi rica olunur.</a:t>
            </a:r>
            <a:endParaRPr lang="tr-TR" sz="2400" b="1" dirty="0">
              <a:solidFill>
                <a:srgbClr val="0000FF"/>
              </a:solidFill>
            </a:endParaRPr>
          </a:p>
        </p:txBody>
      </p:sp>
      <p:sp>
        <p:nvSpPr>
          <p:cNvPr id="3" name="Slayt Numarası Yer Tutucusu 2"/>
          <p:cNvSpPr>
            <a:spLocks noGrp="1"/>
          </p:cNvSpPr>
          <p:nvPr>
            <p:ph type="sldNum" sz="quarter" idx="12"/>
          </p:nvPr>
        </p:nvSpPr>
        <p:spPr>
          <a:xfrm>
            <a:off x="10905933" y="6126572"/>
            <a:ext cx="1142245" cy="669925"/>
          </a:xfrm>
        </p:spPr>
        <p:txBody>
          <a:bodyPr/>
          <a:lstStyle/>
          <a:p>
            <a:pPr algn="ctr"/>
            <a:r>
              <a:rPr lang="tr-TR" b="1" dirty="0">
                <a:solidFill>
                  <a:srgbClr val="0000FF"/>
                </a:solidFill>
              </a:rPr>
              <a:t>11</a:t>
            </a:r>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7" name="Dikdörtgen 6"/>
          <p:cNvSpPr/>
          <p:nvPr/>
        </p:nvSpPr>
        <p:spPr>
          <a:xfrm>
            <a:off x="2705493" y="343984"/>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sp>
        <p:nvSpPr>
          <p:cNvPr id="8" name="Dikdörtgen 7"/>
          <p:cNvSpPr/>
          <p:nvPr/>
        </p:nvSpPr>
        <p:spPr>
          <a:xfrm>
            <a:off x="8457137" y="4398643"/>
            <a:ext cx="3173691" cy="646331"/>
          </a:xfrm>
          <a:prstGeom prst="rect">
            <a:avLst/>
          </a:prstGeom>
        </p:spPr>
        <p:txBody>
          <a:bodyPr wrap="square">
            <a:spAutoFit/>
          </a:bodyPr>
          <a:lstStyle/>
          <a:p>
            <a:pPr algn="ctr"/>
            <a:r>
              <a:rPr lang="tr-TR" b="1" dirty="0">
                <a:solidFill>
                  <a:srgbClr val="0000FF"/>
                </a:solidFill>
              </a:rPr>
              <a:t>Kocaeli Asayiş Şube Müdürlüğü</a:t>
            </a:r>
            <a:br>
              <a:rPr lang="tr-TR" b="1" dirty="0">
                <a:solidFill>
                  <a:srgbClr val="0000FF"/>
                </a:solidFill>
              </a:rPr>
            </a:br>
            <a:r>
              <a:rPr lang="tr-TR" b="1" dirty="0">
                <a:solidFill>
                  <a:srgbClr val="0000FF"/>
                </a:solidFill>
              </a:rPr>
              <a:t>Kimlik Bildirme Büro Amirliği</a:t>
            </a:r>
            <a:endParaRPr lang="tr-TR" dirty="0"/>
          </a:p>
        </p:txBody>
      </p:sp>
      <p:sp>
        <p:nvSpPr>
          <p:cNvPr id="9" name="Dikdörtgen 8"/>
          <p:cNvSpPr/>
          <p:nvPr/>
        </p:nvSpPr>
        <p:spPr>
          <a:xfrm>
            <a:off x="820132" y="3667715"/>
            <a:ext cx="3570664" cy="923330"/>
          </a:xfrm>
          <a:prstGeom prst="rect">
            <a:avLst/>
          </a:prstGeom>
        </p:spPr>
        <p:txBody>
          <a:bodyPr wrap="square">
            <a:spAutoFit/>
          </a:bodyPr>
          <a:lstStyle/>
          <a:p>
            <a:pPr algn="ctr"/>
            <a:r>
              <a:rPr lang="tr-TR" b="1" dirty="0">
                <a:solidFill>
                  <a:srgbClr val="0000FF"/>
                </a:solidFill>
              </a:rPr>
              <a:t>Kimlik Bildirme Büro Amirliği</a:t>
            </a:r>
          </a:p>
          <a:p>
            <a:pPr algn="ctr"/>
            <a:r>
              <a:rPr lang="tr-TR" b="1" dirty="0">
                <a:solidFill>
                  <a:srgbClr val="FF0000"/>
                </a:solidFill>
              </a:rPr>
              <a:t>0262 321 48 82</a:t>
            </a:r>
          </a:p>
          <a:p>
            <a:pPr algn="ctr"/>
            <a:r>
              <a:rPr lang="tr-TR" b="1" dirty="0">
                <a:solidFill>
                  <a:srgbClr val="FF0000"/>
                </a:solidFill>
              </a:rPr>
              <a:t>0262 315 73 69</a:t>
            </a:r>
          </a:p>
        </p:txBody>
      </p:sp>
    </p:spTree>
    <p:extLst>
      <p:ext uri="{BB962C8B-B14F-4D97-AF65-F5344CB8AC3E}">
        <p14:creationId xmlns:p14="http://schemas.microsoft.com/office/powerpoint/2010/main" val="72195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ppt_w</p:attrName>
                                        </p:attrNameLst>
                                      </p:cBhvr>
                                      <p:tavLst>
                                        <p:tav tm="0" fmla="#ppt_w*sin(2.5*pi*$)">
                                          <p:val>
                                            <p:fltVal val="0"/>
                                          </p:val>
                                        </p:tav>
                                        <p:tav tm="100000">
                                          <p:val>
                                            <p:fltVal val="1"/>
                                          </p:val>
                                        </p:tav>
                                      </p:tavLst>
                                    </p:anim>
                                    <p:anim calcmode="lin" valueType="num">
                                      <p:cBhvr>
                                        <p:cTn id="9"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2"/>
          <p:cNvSpPr txBox="1">
            <a:spLocks noChangeArrowheads="1"/>
          </p:cNvSpPr>
          <p:nvPr/>
        </p:nvSpPr>
        <p:spPr bwMode="auto">
          <a:xfrm>
            <a:off x="734747" y="1645515"/>
            <a:ext cx="11178049" cy="27053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lnSpc>
                <a:spcPct val="107000"/>
              </a:lnSpc>
              <a:spcAft>
                <a:spcPts val="80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r>
              <a:rPr lang="tr-TR" sz="2000" b="1" dirty="0">
                <a:latin typeface="Calibri" panose="020F0502020204030204" pitchFamily="34" charset="0"/>
                <a:ea typeface="Calibri" panose="020F0502020204030204" pitchFamily="34" charset="0"/>
                <a:cs typeface="Times New Roman" panose="02020603050405020304" pitchFamily="18" charset="0"/>
              </a:rPr>
              <a:t>Kimlik Bildirim Sistemi (KBS) </a:t>
            </a:r>
            <a:r>
              <a:rPr lang="tr-TR" sz="2000" dirty="0">
                <a:latin typeface="Calibri" panose="020F0502020204030204" pitchFamily="34" charset="0"/>
                <a:ea typeface="Calibri" panose="020F0502020204030204" pitchFamily="34" charset="0"/>
                <a:cs typeface="Times New Roman" panose="02020603050405020304" pitchFamily="18" charset="0"/>
              </a:rPr>
              <a:t>Projesinde yapılan son güncelleme ile </a:t>
            </a:r>
            <a:r>
              <a:rPr lang="tr-T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SABİT İP </a:t>
            </a:r>
            <a:r>
              <a:rPr lang="tr-TR" sz="2000" dirty="0">
                <a:latin typeface="Calibri" panose="020F0502020204030204" pitchFamily="34" charset="0"/>
                <a:ea typeface="Calibri" panose="020F0502020204030204" pitchFamily="34" charset="0"/>
                <a:cs typeface="Times New Roman" panose="02020603050405020304" pitchFamily="18" charset="0"/>
              </a:rPr>
              <a:t>Numarası uygulamasına son verilerek sisteme erişim sağlayabilmek için </a:t>
            </a:r>
            <a:r>
              <a:rPr lang="tr-TR"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İki Faktörlü Doğruluma Sistemine </a:t>
            </a:r>
            <a:r>
              <a:rPr lang="tr-TR" sz="2000" dirty="0">
                <a:latin typeface="Calibri" panose="020F0502020204030204" pitchFamily="34" charset="0"/>
                <a:ea typeface="Calibri" panose="020F0502020204030204" pitchFamily="34" charset="0"/>
                <a:cs typeface="Times New Roman" panose="02020603050405020304" pitchFamily="18" charset="0"/>
              </a:rPr>
              <a:t>geçilmiştir.</a:t>
            </a:r>
          </a:p>
          <a:p>
            <a:pPr algn="just">
              <a:lnSpc>
                <a:spcPct val="107000"/>
              </a:lnSpc>
              <a:spcAft>
                <a:spcPts val="800"/>
              </a:spcAft>
            </a:pPr>
            <a:r>
              <a:rPr lang="tr-TR" sz="2000" dirty="0">
                <a:latin typeface="Calibri" panose="020F0502020204030204" pitchFamily="34" charset="0"/>
                <a:ea typeface="Calibri" panose="020F0502020204030204" pitchFamily="34" charset="0"/>
                <a:cs typeface="Times New Roman" panose="02020603050405020304" pitchFamily="18" charset="0"/>
              </a:rPr>
              <a:t>	İki Faktörlü uygulama sistemini kullanabilmek için kullanıcıların öncelikli olarak yapması gereken kullanmakta oldukları cep telefonlarına Google Play veya </a:t>
            </a:r>
            <a:r>
              <a:rPr lang="tr-TR" sz="2000" dirty="0" err="1">
                <a:latin typeface="Calibri" panose="020F0502020204030204" pitchFamily="34" charset="0"/>
                <a:ea typeface="Calibri" panose="020F0502020204030204" pitchFamily="34" charset="0"/>
                <a:cs typeface="Times New Roman" panose="02020603050405020304" pitchFamily="18" charset="0"/>
              </a:rPr>
              <a:t>App</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err="1">
                <a:latin typeface="Calibri" panose="020F0502020204030204" pitchFamily="34" charset="0"/>
                <a:ea typeface="Calibri" panose="020F0502020204030204" pitchFamily="34" charset="0"/>
                <a:cs typeface="Times New Roman" panose="02020603050405020304" pitchFamily="18" charset="0"/>
              </a:rPr>
              <a:t>Store</a:t>
            </a:r>
            <a:r>
              <a:rPr lang="tr-TR" sz="2000" dirty="0">
                <a:latin typeface="Calibri" panose="020F0502020204030204" pitchFamily="34" charset="0"/>
                <a:ea typeface="Calibri" panose="020F0502020204030204" pitchFamily="34" charset="0"/>
                <a:cs typeface="Times New Roman" panose="02020603050405020304" pitchFamily="18" charset="0"/>
              </a:rPr>
              <a:t> uygulama marketlerinden </a:t>
            </a:r>
            <a:r>
              <a:rPr lang="tr-TR"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EGM SEC </a:t>
            </a:r>
            <a:r>
              <a:rPr lang="tr-TR" sz="2000" dirty="0">
                <a:latin typeface="Calibri" panose="020F0502020204030204" pitchFamily="34" charset="0"/>
                <a:ea typeface="Calibri" panose="020F0502020204030204" pitchFamily="34" charset="0"/>
                <a:cs typeface="Times New Roman" panose="02020603050405020304" pitchFamily="18" charset="0"/>
              </a:rPr>
              <a:t>Uygulamasını indirerek kurmaları gerekmektedir.</a:t>
            </a:r>
          </a:p>
          <a:p>
            <a:pPr algn="just">
              <a:lnSpc>
                <a:spcPct val="107000"/>
              </a:lnSpc>
              <a:spcAft>
                <a:spcPts val="800"/>
              </a:spcAft>
            </a:pPr>
            <a:r>
              <a:rPr lang="tr-TR" sz="2000" dirty="0">
                <a:latin typeface="Calibri" panose="020F0502020204030204" pitchFamily="34" charset="0"/>
                <a:ea typeface="Calibri" panose="020F0502020204030204" pitchFamily="34" charset="0"/>
                <a:cs typeface="Times New Roman" panose="02020603050405020304" pitchFamily="18" charset="0"/>
              </a:rPr>
              <a:t>	Kurulum işlemi gerçekleştirildikten sonra </a:t>
            </a:r>
            <a:r>
              <a:rPr lang="tr-TR" sz="2000" b="1" dirty="0">
                <a:latin typeface="Calibri" panose="020F0502020204030204" pitchFamily="34" charset="0"/>
                <a:ea typeface="Calibri" panose="020F0502020204030204" pitchFamily="34" charset="0"/>
                <a:cs typeface="Times New Roman" panose="02020603050405020304" pitchFamily="18" charset="0"/>
                <a:hlinkClick r:id="rId2"/>
              </a:rPr>
              <a:t>https://kbs.egm.gov.tr</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dirty="0">
                <a:latin typeface="Calibri" panose="020F0502020204030204" pitchFamily="34" charset="0"/>
                <a:ea typeface="Calibri" panose="020F0502020204030204" pitchFamily="34" charset="0"/>
                <a:cs typeface="Times New Roman" panose="02020603050405020304" pitchFamily="18" charset="0"/>
              </a:rPr>
              <a:t>adresine girilir.</a:t>
            </a:r>
            <a:endParaRPr lang="tr-TR" sz="2000"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Resim 18"/>
          <p:cNvPicPr>
            <a:picLocks noChangeAspect="1"/>
          </p:cNvPicPr>
          <p:nvPr/>
        </p:nvPicPr>
        <p:blipFill>
          <a:blip r:embed="rId3" cstate="print">
            <a:extLst>
              <a:ext uri="{BEBA8EAE-BF5A-486C-A8C5-ECC9F3942E4B}">
                <a14:imgProps xmlns:a14="http://schemas.microsoft.com/office/drawing/2010/main">
                  <a14:imgLayer r:embed="rId4">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20" name="Resim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21" name="Resim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9" name="Slayt Numarası Yer Tutucusu 2"/>
          <p:cNvSpPr>
            <a:spLocks noGrp="1"/>
          </p:cNvSpPr>
          <p:nvPr>
            <p:ph type="sldNum" sz="quarter" idx="12"/>
          </p:nvPr>
        </p:nvSpPr>
        <p:spPr>
          <a:xfrm>
            <a:off x="11656381" y="6188075"/>
            <a:ext cx="512831" cy="669925"/>
          </a:xfrm>
        </p:spPr>
        <p:txBody>
          <a:bodyPr/>
          <a:lstStyle/>
          <a:p>
            <a:r>
              <a:rPr lang="tr-TR" b="1" dirty="0">
                <a:solidFill>
                  <a:srgbClr val="0000FF"/>
                </a:solidFill>
              </a:rPr>
              <a:t>1</a:t>
            </a:r>
          </a:p>
        </p:txBody>
      </p:sp>
      <p:sp>
        <p:nvSpPr>
          <p:cNvPr id="2" name="Dikdörtgen 1"/>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157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0"/>
                                        <p:tgtEl>
                                          <p:spTgt spid="21"/>
                                        </p:tgtEl>
                                      </p:cBhvr>
                                    </p:animEffect>
                                    <p:anim calcmode="lin" valueType="num">
                                      <p:cBhvr>
                                        <p:cTn id="8" dur="5000" fill="hold"/>
                                        <p:tgtEl>
                                          <p:spTgt spid="21"/>
                                        </p:tgtEl>
                                        <p:attrNameLst>
                                          <p:attrName>ppt_w</p:attrName>
                                        </p:attrNameLst>
                                      </p:cBhvr>
                                      <p:tavLst>
                                        <p:tav tm="0" fmla="#ppt_w*sin(2.5*pi*$)">
                                          <p:val>
                                            <p:fltVal val="0"/>
                                          </p:val>
                                        </p:tav>
                                        <p:tav tm="100000">
                                          <p:val>
                                            <p:fltVal val="1"/>
                                          </p:val>
                                        </p:tav>
                                      </p:tavLst>
                                    </p:anim>
                                    <p:anim calcmode="lin" valueType="num">
                                      <p:cBhvr>
                                        <p:cTn id="9" dur="5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EA08CED-7EDA-455D-841C-51C80467356F}" type="slidenum">
              <a:rPr lang="tr-TR" smtClean="0"/>
              <a:t>3</a:t>
            </a:fld>
            <a:endParaRPr lang="tr-TR"/>
          </a:p>
        </p:txBody>
      </p:sp>
      <p:pic>
        <p:nvPicPr>
          <p:cNvPr id="5" name="Resim 4"/>
          <p:cNvPicPr>
            <a:picLocks noChangeAspect="1"/>
          </p:cNvPicPr>
          <p:nvPr/>
        </p:nvPicPr>
        <p:blipFill>
          <a:blip r:embed="rId2" cstate="print">
            <a:extLst>
              <a:ext uri="{BEBA8EAE-BF5A-486C-A8C5-ECC9F3942E4B}">
                <a14:imgProps xmlns:a14="http://schemas.microsoft.com/office/drawing/2010/main">
                  <a14:imgLayer r:embed="rId3">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8" name="Dikdörtgen 7"/>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0338" y="2894121"/>
            <a:ext cx="5718774" cy="3170950"/>
          </a:xfrm>
          <a:prstGeom prst="rect">
            <a:avLst/>
          </a:prstGeom>
          <a:ln w="88900" cap="sq" cmpd="thickThin">
            <a:solidFill>
              <a:srgbClr val="000000"/>
            </a:solidFill>
            <a:prstDash val="solid"/>
            <a:miter lim="800000"/>
          </a:ln>
          <a:effectLst>
            <a:innerShdw blurRad="76200">
              <a:srgbClr val="000000"/>
            </a:innerShdw>
          </a:effectLst>
        </p:spPr>
      </p:pic>
      <p:sp>
        <p:nvSpPr>
          <p:cNvPr id="10" name="Metin Kutusu 2"/>
          <p:cNvSpPr txBox="1">
            <a:spLocks noChangeArrowheads="1"/>
          </p:cNvSpPr>
          <p:nvPr/>
        </p:nvSpPr>
        <p:spPr bwMode="auto">
          <a:xfrm>
            <a:off x="820132" y="1256919"/>
            <a:ext cx="9341408" cy="15122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lnSpc>
                <a:spcPct val="107000"/>
              </a:lnSpc>
              <a:spcAft>
                <a:spcPts val="80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r>
              <a:rPr lang="tr-TR" sz="2000" b="1" dirty="0">
                <a:latin typeface="Calibri" panose="020F0502020204030204" pitchFamily="34" charset="0"/>
                <a:ea typeface="Calibri" panose="020F0502020204030204" pitchFamily="34" charset="0"/>
                <a:cs typeface="Times New Roman" panose="02020603050405020304" pitchFamily="18" charset="0"/>
                <a:hlinkClick r:id="rId7"/>
              </a:rPr>
              <a:t>https://kbs.egm.gov.tr</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dirty="0">
                <a:latin typeface="Calibri" panose="020F0502020204030204" pitchFamily="34" charset="0"/>
                <a:ea typeface="Calibri" panose="020F0502020204030204" pitchFamily="34" charset="0"/>
                <a:cs typeface="Times New Roman" panose="02020603050405020304" pitchFamily="18" charset="0"/>
              </a:rPr>
              <a:t>adresine girildiğinde aşağıda görseli bulunan sayfada KBS Proje kullanıcı kayıt işlemini daha önceden yapmamış kullanıcının kayıt işleminin yapılması için </a:t>
            </a:r>
            <a:r>
              <a:rPr lang="tr-TR"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Kayıt Güncelleme  </a:t>
            </a:r>
            <a:r>
              <a:rPr lang="tr-TR" sz="2000" dirty="0">
                <a:latin typeface="Calibri" panose="020F0502020204030204" pitchFamily="34" charset="0"/>
                <a:ea typeface="Calibri" panose="020F0502020204030204" pitchFamily="34" charset="0"/>
                <a:cs typeface="Times New Roman" panose="02020603050405020304" pitchFamily="18" charset="0"/>
              </a:rPr>
              <a:t>butonuna basılır.</a:t>
            </a:r>
            <a:endParaRPr lang="tr-TR"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Metin kutusu 11"/>
          <p:cNvSpPr txBox="1"/>
          <p:nvPr/>
        </p:nvSpPr>
        <p:spPr>
          <a:xfrm>
            <a:off x="3827327" y="5612309"/>
            <a:ext cx="1099779" cy="369332"/>
          </a:xfrm>
          <a:prstGeom prst="rect">
            <a:avLst/>
          </a:prstGeom>
          <a:noFill/>
          <a:ln w="76200">
            <a:solidFill>
              <a:srgbClr val="FF0000"/>
            </a:solidFill>
          </a:ln>
        </p:spPr>
        <p:txBody>
          <a:bodyPr wrap="square" rtlCol="0">
            <a:spAutoFit/>
          </a:bodyPr>
          <a:lstStyle/>
          <a:p>
            <a:endParaRPr lang="tr-TR" dirty="0"/>
          </a:p>
        </p:txBody>
      </p:sp>
    </p:spTree>
    <p:extLst>
      <p:ext uri="{BB962C8B-B14F-4D97-AF65-F5344CB8AC3E}">
        <p14:creationId xmlns:p14="http://schemas.microsoft.com/office/powerpoint/2010/main" val="7315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ppt_w</p:attrName>
                                        </p:attrNameLst>
                                      </p:cBhvr>
                                      <p:tavLst>
                                        <p:tav tm="0" fmla="#ppt_w*sin(2.5*pi*$)">
                                          <p:val>
                                            <p:fltVal val="0"/>
                                          </p:val>
                                        </p:tav>
                                        <p:tav tm="100000">
                                          <p:val>
                                            <p:fltVal val="1"/>
                                          </p:val>
                                        </p:tav>
                                      </p:tavLst>
                                    </p:anim>
                                    <p:anim calcmode="lin" valueType="num">
                                      <p:cBhvr>
                                        <p:cTn id="9"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56381" y="6188075"/>
            <a:ext cx="512831" cy="669925"/>
          </a:xfrm>
        </p:spPr>
        <p:txBody>
          <a:bodyPr/>
          <a:lstStyle/>
          <a:p>
            <a:r>
              <a:rPr lang="tr-TR" b="1" dirty="0">
                <a:solidFill>
                  <a:srgbClr val="0000FF"/>
                </a:solidFill>
              </a:rPr>
              <a:t>2</a:t>
            </a:r>
          </a:p>
        </p:txBody>
      </p:sp>
      <p:pic>
        <p:nvPicPr>
          <p:cNvPr id="32" name="Resim 31"/>
          <p:cNvPicPr>
            <a:picLocks noChangeAspect="1"/>
          </p:cNvPicPr>
          <p:nvPr/>
        </p:nvPicPr>
        <p:blipFill>
          <a:blip r:embed="rId2" cstate="print">
            <a:extLst>
              <a:ext uri="{BEBA8EAE-BF5A-486C-A8C5-ECC9F3942E4B}">
                <a14:imgProps xmlns:a14="http://schemas.microsoft.com/office/drawing/2010/main">
                  <a14:imgLayer r:embed="rId3">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50257" y="6065070"/>
            <a:ext cx="490272" cy="663361"/>
          </a:xfrm>
          <a:prstGeom prst="rect">
            <a:avLst/>
          </a:prstGeom>
        </p:spPr>
      </p:pic>
      <p:pic>
        <p:nvPicPr>
          <p:cNvPr id="33" name="Resim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14" y="1"/>
            <a:ext cx="686118" cy="509008"/>
          </a:xfrm>
          <a:prstGeom prst="rect">
            <a:avLst/>
          </a:prstGeom>
        </p:spPr>
      </p:pic>
      <p:pic>
        <p:nvPicPr>
          <p:cNvPr id="34" name="Resim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9872" y="74443"/>
            <a:ext cx="698306" cy="657111"/>
          </a:xfrm>
          <a:prstGeom prst="rect">
            <a:avLst/>
          </a:prstGeom>
        </p:spPr>
      </p:pic>
      <p:sp>
        <p:nvSpPr>
          <p:cNvPr id="11" name="Dikdörtgen 10"/>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709" y="2906980"/>
            <a:ext cx="9847891" cy="3462630"/>
          </a:xfrm>
          <a:prstGeom prst="rect">
            <a:avLst/>
          </a:prstGeom>
          <a:ln w="88900" cap="sq" cmpd="thickThin">
            <a:solidFill>
              <a:srgbClr val="0000FF"/>
            </a:solidFill>
            <a:prstDash val="solid"/>
            <a:miter lim="800000"/>
          </a:ln>
          <a:effectLst>
            <a:innerShdw blurRad="76200">
              <a:srgbClr val="000000"/>
            </a:innerShdw>
          </a:effectLst>
        </p:spPr>
      </p:pic>
      <p:sp>
        <p:nvSpPr>
          <p:cNvPr id="6" name="Dikdörtgen 5"/>
          <p:cNvSpPr/>
          <p:nvPr/>
        </p:nvSpPr>
        <p:spPr>
          <a:xfrm>
            <a:off x="477073" y="825400"/>
            <a:ext cx="11117164" cy="1938992"/>
          </a:xfrm>
          <a:prstGeom prst="rect">
            <a:avLst/>
          </a:prstGeom>
        </p:spPr>
        <p:txBody>
          <a:bodyPr wrap="square">
            <a:spAutoFit/>
          </a:bodyPr>
          <a:lstStyle/>
          <a:p>
            <a:r>
              <a:rPr lang="tr-TR" dirty="0"/>
              <a:t>	</a:t>
            </a:r>
            <a:r>
              <a:rPr lang="tr-TR" sz="2000" dirty="0"/>
              <a:t>Kayıt Güncelleme butonuna bastıktan </a:t>
            </a:r>
            <a:r>
              <a:rPr lang="tr-TR" sz="2000" dirty="0" err="1"/>
              <a:t>sonrda</a:t>
            </a:r>
            <a:r>
              <a:rPr lang="tr-TR" sz="2000" dirty="0"/>
              <a:t> aşağıda görseli görünen sayfaya geçildiğinde </a:t>
            </a:r>
            <a:r>
              <a:rPr lang="tr-TR" sz="2000" b="1" u="sng" dirty="0">
                <a:solidFill>
                  <a:srgbClr val="FF0000"/>
                </a:solidFill>
              </a:rPr>
              <a:t>kullanıcı adı </a:t>
            </a:r>
            <a:r>
              <a:rPr lang="tr-TR" sz="2000" dirty="0"/>
              <a:t>bölümüne tesise ait </a:t>
            </a:r>
            <a:r>
              <a:rPr lang="tr-TR" sz="2000" b="1" dirty="0">
                <a:solidFill>
                  <a:srgbClr val="0000FF"/>
                </a:solidFill>
              </a:rPr>
              <a:t>e-mail</a:t>
            </a:r>
            <a:r>
              <a:rPr lang="tr-TR" sz="2000" dirty="0"/>
              <a:t> adresi, </a:t>
            </a:r>
            <a:r>
              <a:rPr lang="tr-TR" sz="2000" b="1" dirty="0">
                <a:solidFill>
                  <a:srgbClr val="FF0000"/>
                </a:solidFill>
              </a:rPr>
              <a:t>TC Kimlik No </a:t>
            </a:r>
            <a:r>
              <a:rPr lang="tr-TR" sz="2000" dirty="0"/>
              <a:t>bölümüne KBS Projesi kullanıcısının </a:t>
            </a:r>
            <a:r>
              <a:rPr lang="tr-TR" sz="2000" b="1" dirty="0">
                <a:solidFill>
                  <a:srgbClr val="0000FF"/>
                </a:solidFill>
              </a:rPr>
              <a:t>TC Kimlik Numarası</a:t>
            </a:r>
            <a:r>
              <a:rPr lang="tr-TR" sz="2000" dirty="0"/>
              <a:t>, </a:t>
            </a:r>
            <a:r>
              <a:rPr lang="tr-TR" sz="2000" b="1" u="sng" dirty="0">
                <a:solidFill>
                  <a:srgbClr val="FF0000"/>
                </a:solidFill>
              </a:rPr>
              <a:t>Şifre </a:t>
            </a:r>
            <a:r>
              <a:rPr lang="tr-TR" sz="2000" dirty="0"/>
              <a:t>bölümüne ise </a:t>
            </a:r>
            <a:r>
              <a:rPr lang="tr-TR" sz="2000" b="1" dirty="0">
                <a:solidFill>
                  <a:srgbClr val="0000FF"/>
                </a:solidFill>
              </a:rPr>
              <a:t>tesise ait şifre </a:t>
            </a:r>
            <a:r>
              <a:rPr lang="tr-TR" sz="2000" dirty="0"/>
              <a:t>girilerek </a:t>
            </a:r>
            <a:r>
              <a:rPr lang="tr-TR" sz="2000" b="1" u="sng" dirty="0">
                <a:solidFill>
                  <a:srgbClr val="FF0000"/>
                </a:solidFill>
              </a:rPr>
              <a:t>giriş</a:t>
            </a:r>
            <a:r>
              <a:rPr lang="tr-TR" sz="2000" dirty="0"/>
              <a:t> butonuna </a:t>
            </a:r>
            <a:r>
              <a:rPr lang="tr-TR" sz="2000" dirty="0" err="1"/>
              <a:t>basılır.Bu</a:t>
            </a:r>
            <a:r>
              <a:rPr lang="tr-TR" sz="2000" dirty="0"/>
              <a:t> alanda giriş esnasında TC Kimlik numarası sahibi olan kişinin Emniyette işlemler yapıldığı sırada sorumlu işletici ise giriş </a:t>
            </a:r>
            <a:r>
              <a:rPr lang="tr-TR" sz="2000" dirty="0" err="1"/>
              <a:t>yapılır.Eğer</a:t>
            </a:r>
            <a:r>
              <a:rPr lang="tr-TR" sz="2000" dirty="0"/>
              <a:t> tesiste çalışan kişi ise bu kişinin Sorumlu işletici tarafından sisteme giriş yapıldıktan sonra çalışan olarak kaydı yapılması gerekmektedir. Aksi takdirde kayıt güncelleme ekranından giriş yapılamaz. </a:t>
            </a:r>
          </a:p>
        </p:txBody>
      </p:sp>
      <p:sp>
        <p:nvSpPr>
          <p:cNvPr id="25" name="Metin kutusu 24"/>
          <p:cNvSpPr txBox="1"/>
          <p:nvPr/>
        </p:nvSpPr>
        <p:spPr>
          <a:xfrm>
            <a:off x="3732823" y="5209308"/>
            <a:ext cx="543613" cy="245339"/>
          </a:xfrm>
          <a:prstGeom prst="rect">
            <a:avLst/>
          </a:prstGeom>
          <a:noFill/>
          <a:ln w="12700">
            <a:solidFill>
              <a:srgbClr val="FF0000"/>
            </a:solidFill>
          </a:ln>
        </p:spPr>
        <p:txBody>
          <a:bodyPr wrap="square" rtlCol="0">
            <a:spAutoFit/>
          </a:bodyPr>
          <a:lstStyle/>
          <a:p>
            <a:endParaRPr lang="tr-TR" dirty="0"/>
          </a:p>
        </p:txBody>
      </p:sp>
      <p:sp>
        <p:nvSpPr>
          <p:cNvPr id="14" name="Metin kutusu 13">
            <a:extLst>
              <a:ext uri="{FF2B5EF4-FFF2-40B4-BE49-F238E27FC236}">
                <a16:creationId xmlns:a16="http://schemas.microsoft.com/office/drawing/2014/main" id="{A4B4A16B-24D5-42E6-A2ED-830A7E0ABE24}"/>
              </a:ext>
            </a:extLst>
          </p:cNvPr>
          <p:cNvSpPr txBox="1"/>
          <p:nvPr/>
        </p:nvSpPr>
        <p:spPr>
          <a:xfrm>
            <a:off x="1738760" y="4460209"/>
            <a:ext cx="3997022" cy="200055"/>
          </a:xfrm>
          <a:prstGeom prst="rect">
            <a:avLst/>
          </a:prstGeom>
          <a:noFill/>
          <a:ln w="6350">
            <a:solidFill>
              <a:srgbClr val="FF0000"/>
            </a:solidFill>
          </a:ln>
        </p:spPr>
        <p:txBody>
          <a:bodyPr wrap="square" rtlCol="0">
            <a:spAutoFit/>
          </a:bodyPr>
          <a:lstStyle/>
          <a:p>
            <a:endParaRPr lang="tr-TR" sz="700" dirty="0"/>
          </a:p>
        </p:txBody>
      </p:sp>
      <p:sp>
        <p:nvSpPr>
          <p:cNvPr id="16" name="Metin kutusu 15">
            <a:extLst>
              <a:ext uri="{FF2B5EF4-FFF2-40B4-BE49-F238E27FC236}">
                <a16:creationId xmlns:a16="http://schemas.microsoft.com/office/drawing/2014/main" id="{6FDC04E5-D2A9-409C-BC70-4F3C3866F778}"/>
              </a:ext>
            </a:extLst>
          </p:cNvPr>
          <p:cNvSpPr txBox="1"/>
          <p:nvPr/>
        </p:nvSpPr>
        <p:spPr>
          <a:xfrm>
            <a:off x="1734144" y="4695733"/>
            <a:ext cx="3997022" cy="169277"/>
          </a:xfrm>
          <a:prstGeom prst="rect">
            <a:avLst/>
          </a:prstGeom>
          <a:noFill/>
          <a:ln w="6350">
            <a:solidFill>
              <a:srgbClr val="0000FF"/>
            </a:solidFill>
          </a:ln>
        </p:spPr>
        <p:txBody>
          <a:bodyPr wrap="square" rtlCol="0">
            <a:spAutoFit/>
          </a:bodyPr>
          <a:lstStyle/>
          <a:p>
            <a:endParaRPr lang="tr-TR" sz="500" dirty="0"/>
          </a:p>
        </p:txBody>
      </p:sp>
      <p:sp>
        <p:nvSpPr>
          <p:cNvPr id="17" name="Metin kutusu 16">
            <a:extLst>
              <a:ext uri="{FF2B5EF4-FFF2-40B4-BE49-F238E27FC236}">
                <a16:creationId xmlns:a16="http://schemas.microsoft.com/office/drawing/2014/main" id="{FDB2AF63-2934-46C3-9D6E-6CB0D1874369}"/>
              </a:ext>
            </a:extLst>
          </p:cNvPr>
          <p:cNvSpPr txBox="1"/>
          <p:nvPr/>
        </p:nvSpPr>
        <p:spPr>
          <a:xfrm>
            <a:off x="1734144" y="4884099"/>
            <a:ext cx="3997022" cy="169277"/>
          </a:xfrm>
          <a:prstGeom prst="rect">
            <a:avLst/>
          </a:prstGeom>
          <a:noFill/>
          <a:ln w="6350">
            <a:solidFill>
              <a:srgbClr val="FF0000"/>
            </a:solidFill>
          </a:ln>
        </p:spPr>
        <p:txBody>
          <a:bodyPr wrap="square" rtlCol="0">
            <a:spAutoFit/>
          </a:bodyPr>
          <a:lstStyle/>
          <a:p>
            <a:endParaRPr lang="tr-TR" sz="500" dirty="0"/>
          </a:p>
        </p:txBody>
      </p:sp>
    </p:spTree>
    <p:extLst>
      <p:ext uri="{BB962C8B-B14F-4D97-AF65-F5344CB8AC3E}">
        <p14:creationId xmlns:p14="http://schemas.microsoft.com/office/powerpoint/2010/main" val="93583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0"/>
                                        <p:tgtEl>
                                          <p:spTgt spid="34"/>
                                        </p:tgtEl>
                                      </p:cBhvr>
                                    </p:animEffect>
                                    <p:anim calcmode="lin" valueType="num">
                                      <p:cBhvr>
                                        <p:cTn id="8" dur="5000" fill="hold"/>
                                        <p:tgtEl>
                                          <p:spTgt spid="34"/>
                                        </p:tgtEl>
                                        <p:attrNameLst>
                                          <p:attrName>ppt_w</p:attrName>
                                        </p:attrNameLst>
                                      </p:cBhvr>
                                      <p:tavLst>
                                        <p:tav tm="0" fmla="#ppt_w*sin(2.5*pi*$)">
                                          <p:val>
                                            <p:fltVal val="0"/>
                                          </p:val>
                                        </p:tav>
                                        <p:tav tm="100000">
                                          <p:val>
                                            <p:fltVal val="1"/>
                                          </p:val>
                                        </p:tav>
                                      </p:tavLst>
                                    </p:anim>
                                    <p:anim calcmode="lin" valueType="num">
                                      <p:cBhvr>
                                        <p:cTn id="9" dur="5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0132" y="1025002"/>
            <a:ext cx="10445488" cy="1325563"/>
          </a:xfrm>
        </p:spPr>
        <p:txBody>
          <a:bodyPr>
            <a:noAutofit/>
          </a:bodyPr>
          <a:lstStyle/>
          <a:p>
            <a:pPr algn="just"/>
            <a:r>
              <a:rPr lang="tr-TR" sz="2000" dirty="0"/>
              <a:t>	Gelen ekranda </a:t>
            </a:r>
            <a:r>
              <a:rPr lang="tr-TR" sz="2000" b="1" dirty="0">
                <a:solidFill>
                  <a:srgbClr val="0000FF"/>
                </a:solidFill>
              </a:rPr>
              <a:t>adı –soyadı ve TC Kimlik Numarası </a:t>
            </a:r>
            <a:r>
              <a:rPr lang="tr-TR" sz="2000" dirty="0"/>
              <a:t>bölümüne KBS Proje kullanıcısı </a:t>
            </a:r>
            <a:r>
              <a:rPr lang="tr-TR" sz="2000" b="1" dirty="0">
                <a:solidFill>
                  <a:srgbClr val="FF0000"/>
                </a:solidFill>
              </a:rPr>
              <a:t>personelin adı – soyadı ve TC Kimlik numarası </a:t>
            </a:r>
            <a:r>
              <a:rPr lang="tr-TR" sz="2000" dirty="0"/>
              <a:t>ilgili bölümlere yazıldıktan sonra </a:t>
            </a:r>
            <a:r>
              <a:rPr lang="tr-TR" sz="2000" b="1" u="sng" dirty="0">
                <a:solidFill>
                  <a:srgbClr val="FF0000"/>
                </a:solidFill>
              </a:rPr>
              <a:t>EGM SEC </a:t>
            </a:r>
            <a:r>
              <a:rPr lang="tr-TR" sz="2000" dirty="0"/>
              <a:t>Uygulaması açılarak ekrana gelen </a:t>
            </a:r>
            <a:r>
              <a:rPr lang="tr-TR" sz="2000" b="1" dirty="0">
                <a:solidFill>
                  <a:srgbClr val="FF0000"/>
                </a:solidFill>
              </a:rPr>
              <a:t>Yeni Hesap  Ekle </a:t>
            </a:r>
            <a:r>
              <a:rPr lang="tr-TR" sz="2000" dirty="0"/>
              <a:t>butonuna basılarak barkod okuma alanı geldikten sonra ekrandaki barkod okutularak ekrana gelen </a:t>
            </a:r>
            <a:r>
              <a:rPr lang="tr-TR" sz="2000" b="1" dirty="0"/>
              <a:t>(</a:t>
            </a:r>
            <a:r>
              <a:rPr lang="tr-TR" sz="2000" b="1" dirty="0">
                <a:solidFill>
                  <a:srgbClr val="0000FF"/>
                </a:solidFill>
              </a:rPr>
              <a:t>6) haneli şifre </a:t>
            </a:r>
            <a:r>
              <a:rPr lang="tr-TR" sz="2000" dirty="0"/>
              <a:t>bilgisayar ekranında bulunan </a:t>
            </a:r>
            <a:r>
              <a:rPr lang="tr-TR" sz="2000" b="1" u="sng" dirty="0">
                <a:solidFill>
                  <a:srgbClr val="FF0000"/>
                </a:solidFill>
              </a:rPr>
              <a:t>üretilen şifre </a:t>
            </a:r>
            <a:r>
              <a:rPr lang="tr-TR" sz="2000" dirty="0"/>
              <a:t>bölümüne girilerek </a:t>
            </a:r>
            <a:r>
              <a:rPr lang="tr-TR" sz="2000" b="1" u="sng" dirty="0">
                <a:solidFill>
                  <a:srgbClr val="FF0000"/>
                </a:solidFill>
              </a:rPr>
              <a:t>kayıt ol </a:t>
            </a:r>
            <a:r>
              <a:rPr lang="tr-TR" sz="2000" dirty="0"/>
              <a:t>butonuna basılır.      </a:t>
            </a:r>
          </a:p>
        </p:txBody>
      </p:sp>
      <p:sp>
        <p:nvSpPr>
          <p:cNvPr id="3" name="Slayt Numarası Yer Tutucusu 2"/>
          <p:cNvSpPr>
            <a:spLocks noGrp="1"/>
          </p:cNvSpPr>
          <p:nvPr>
            <p:ph type="sldNum" sz="quarter" idx="12"/>
          </p:nvPr>
        </p:nvSpPr>
        <p:spPr>
          <a:xfrm>
            <a:off x="11665258" y="6126572"/>
            <a:ext cx="382920" cy="669925"/>
          </a:xfrm>
        </p:spPr>
        <p:txBody>
          <a:bodyPr/>
          <a:lstStyle/>
          <a:p>
            <a:r>
              <a:rPr lang="tr-TR" b="1" dirty="0">
                <a:solidFill>
                  <a:srgbClr val="0000FF"/>
                </a:solidFill>
              </a:rPr>
              <a:t>4</a:t>
            </a:r>
          </a:p>
        </p:txBody>
      </p:sp>
      <p:pic>
        <p:nvPicPr>
          <p:cNvPr id="3074" name="Picture 2" descr="Ekran Alıntı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56" y="2875399"/>
            <a:ext cx="3646521" cy="34182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5" name="Picture 3" descr="Ekran Alıntısı"/>
          <p:cNvPicPr>
            <a:picLocks noChangeAspect="1" noChangeArrowheads="1"/>
          </p:cNvPicPr>
          <p:nvPr/>
        </p:nvPicPr>
        <p:blipFill>
          <a:blip r:embed="rId3">
            <a:extLst>
              <a:ext uri="{28A0092B-C50C-407E-A947-70E740481C1C}">
                <a14:useLocalDpi xmlns:a14="http://schemas.microsoft.com/office/drawing/2010/main" val="0"/>
              </a:ext>
            </a:extLst>
          </a:blip>
          <a:srcRect b="5231"/>
          <a:stretch>
            <a:fillRect/>
          </a:stretch>
        </p:blipFill>
        <p:spPr bwMode="auto">
          <a:xfrm>
            <a:off x="4820890" y="2866163"/>
            <a:ext cx="6146360" cy="332724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733205" y="4860027"/>
            <a:ext cx="668662" cy="553998"/>
          </a:xfrm>
          <a:prstGeom prst="rect">
            <a:avLst/>
          </a:prstGeom>
          <a:noFill/>
          <a:ln w="44450">
            <a:solidFill>
              <a:srgbClr val="FF0000"/>
            </a:solidFill>
          </a:ln>
        </p:spPr>
        <p:txBody>
          <a:bodyPr wrap="square" rtlCol="0">
            <a:spAutoFit/>
          </a:bodyPr>
          <a:lstStyle/>
          <a:p>
            <a:endParaRPr lang="tr-TR" dirty="0"/>
          </a:p>
          <a:p>
            <a:endParaRPr lang="tr-TR" sz="1200" dirty="0"/>
          </a:p>
        </p:txBody>
      </p:sp>
      <p:pic>
        <p:nvPicPr>
          <p:cNvPr id="7" name="Resim 6"/>
          <p:cNvPicPr>
            <a:picLocks noChangeAspect="1"/>
          </p:cNvPicPr>
          <p:nvPr/>
        </p:nvPicPr>
        <p:blipFill>
          <a:blip r:embed="rId4" cstate="print">
            <a:extLst>
              <a:ext uri="{BEBA8EAE-BF5A-486C-A8C5-ECC9F3942E4B}">
                <a14:imgProps xmlns:a14="http://schemas.microsoft.com/office/drawing/2010/main">
                  <a14:imgLayer r:embed="rId5">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10" name="Dikdörtgen 9"/>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sp>
        <p:nvSpPr>
          <p:cNvPr id="13" name="Metin kutusu 12">
            <a:extLst>
              <a:ext uri="{FF2B5EF4-FFF2-40B4-BE49-F238E27FC236}">
                <a16:creationId xmlns:a16="http://schemas.microsoft.com/office/drawing/2014/main" id="{4F76BD79-9988-4F05-805B-8841E586AD99}"/>
              </a:ext>
            </a:extLst>
          </p:cNvPr>
          <p:cNvSpPr txBox="1"/>
          <p:nvPr/>
        </p:nvSpPr>
        <p:spPr>
          <a:xfrm>
            <a:off x="3733205" y="4630695"/>
            <a:ext cx="668662" cy="169277"/>
          </a:xfrm>
          <a:prstGeom prst="rect">
            <a:avLst/>
          </a:prstGeom>
          <a:noFill/>
          <a:ln w="44450">
            <a:solidFill>
              <a:srgbClr val="0000FF"/>
            </a:solidFill>
          </a:ln>
        </p:spPr>
        <p:txBody>
          <a:bodyPr wrap="square" rtlCol="0">
            <a:spAutoFit/>
          </a:bodyPr>
          <a:lstStyle/>
          <a:p>
            <a:endParaRPr lang="tr-TR" sz="400" dirty="0"/>
          </a:p>
          <a:p>
            <a:endParaRPr lang="tr-TR" sz="100" dirty="0"/>
          </a:p>
        </p:txBody>
      </p:sp>
    </p:spTree>
    <p:extLst>
      <p:ext uri="{BB962C8B-B14F-4D97-AF65-F5344CB8AC3E}">
        <p14:creationId xmlns:p14="http://schemas.microsoft.com/office/powerpoint/2010/main" val="385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ppt_w</p:attrName>
                                        </p:attrNameLst>
                                      </p:cBhvr>
                                      <p:tavLst>
                                        <p:tav tm="0" fmla="#ppt_w*sin(2.5*pi*$)">
                                          <p:val>
                                            <p:fltVal val="0"/>
                                          </p:val>
                                        </p:tav>
                                        <p:tav tm="100000">
                                          <p:val>
                                            <p:fltVal val="1"/>
                                          </p:val>
                                        </p:tav>
                                      </p:tavLst>
                                    </p:anim>
                                    <p:anim calcmode="lin" valueType="num">
                                      <p:cBhvr>
                                        <p:cTn id="9"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9370" y="876868"/>
            <a:ext cx="11278403" cy="1507067"/>
          </a:xfrm>
        </p:spPr>
        <p:txBody>
          <a:bodyPr>
            <a:normAutofit/>
          </a:bodyPr>
          <a:lstStyle/>
          <a:p>
            <a:r>
              <a:rPr lang="tr-TR" sz="2000" dirty="0"/>
              <a:t>	</a:t>
            </a:r>
            <a:r>
              <a:rPr lang="tr-TR" sz="2000" b="1" dirty="0">
                <a:solidFill>
                  <a:srgbClr val="0000FF"/>
                </a:solidFill>
              </a:rPr>
              <a:t>Başarıyla kayıt oldunuz </a:t>
            </a:r>
            <a:r>
              <a:rPr lang="tr-TR" sz="2000" dirty="0"/>
              <a:t>ibaresini gördükten sonra tüm pencereler kapatılarak </a:t>
            </a:r>
            <a:r>
              <a:rPr lang="tr-TR" sz="2000" b="1" dirty="0">
                <a:latin typeface="Calibri" panose="020F0502020204030204" pitchFamily="34" charset="0"/>
                <a:ea typeface="Calibri" panose="020F0502020204030204" pitchFamily="34" charset="0"/>
                <a:cs typeface="Times New Roman" panose="02020603050405020304" pitchFamily="18" charset="0"/>
                <a:hlinkClick r:id="rId2"/>
              </a:rPr>
              <a:t>https://kbs.egm.gov.tr</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dirty="0">
                <a:latin typeface="Calibri" panose="020F0502020204030204" pitchFamily="34" charset="0"/>
                <a:ea typeface="Calibri" panose="020F0502020204030204" pitchFamily="34" charset="0"/>
                <a:cs typeface="Times New Roman" panose="02020603050405020304" pitchFamily="18" charset="0"/>
              </a:rPr>
              <a:t>adresinden</a:t>
            </a:r>
            <a:r>
              <a:rPr lang="tr-TR" sz="2000" b="1" dirty="0">
                <a:latin typeface="Calibri" panose="020F0502020204030204" pitchFamily="34" charset="0"/>
                <a:ea typeface="Calibri" panose="020F0502020204030204" pitchFamily="34" charset="0"/>
                <a:cs typeface="Times New Roman" panose="02020603050405020304" pitchFamily="18" charset="0"/>
              </a:rPr>
              <a:t> Kimlik Bildirim Sistemi (KBS) </a:t>
            </a:r>
            <a:r>
              <a:rPr lang="tr-TR" sz="2000" dirty="0">
                <a:latin typeface="Calibri" panose="020F0502020204030204" pitchFamily="34" charset="0"/>
                <a:ea typeface="Calibri" panose="020F0502020204030204" pitchFamily="34" charset="0"/>
                <a:cs typeface="Times New Roman" panose="02020603050405020304" pitchFamily="18" charset="0"/>
              </a:rPr>
              <a:t>Projesi giriş sayfasına girilir.</a:t>
            </a:r>
            <a:br>
              <a:rPr lang="tr-TR" sz="2000" dirty="0">
                <a:latin typeface="Calibri" panose="020F0502020204030204" pitchFamily="34" charset="0"/>
                <a:ea typeface="Calibri" panose="020F0502020204030204" pitchFamily="34" charset="0"/>
                <a:cs typeface="Times New Roman" panose="02020603050405020304" pitchFamily="18" charset="0"/>
              </a:rPr>
            </a:br>
            <a:br>
              <a:rPr lang="tr-TR" sz="2000" b="1" dirty="0">
                <a:latin typeface="Calibri" panose="020F0502020204030204" pitchFamily="34" charset="0"/>
                <a:ea typeface="Calibri" panose="020F0502020204030204" pitchFamily="34" charset="0"/>
                <a:cs typeface="Times New Roman" panose="02020603050405020304" pitchFamily="18" charset="0"/>
              </a:rPr>
            </a:b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dirty="0"/>
              <a:t>Tesiste </a:t>
            </a:r>
            <a:r>
              <a:rPr lang="tr-TR" sz="2000" b="1" u="sng" dirty="0">
                <a:solidFill>
                  <a:srgbClr val="FF0000"/>
                </a:solidFill>
              </a:rPr>
              <a:t>birden fazla kullanıcı </a:t>
            </a:r>
            <a:r>
              <a:rPr lang="tr-TR" sz="2000" dirty="0"/>
              <a:t>bulunması durumunda her kullanıcı için </a:t>
            </a:r>
            <a:r>
              <a:rPr lang="tr-TR" sz="2000" b="1" u="sng" dirty="0">
                <a:solidFill>
                  <a:srgbClr val="0000FF"/>
                </a:solidFill>
              </a:rPr>
              <a:t>aynı işlem tekrar edilerek </a:t>
            </a:r>
            <a:r>
              <a:rPr lang="tr-TR" sz="2000" dirty="0"/>
              <a:t>kayıt işlemleri yapılır.</a:t>
            </a:r>
          </a:p>
        </p:txBody>
      </p:sp>
      <p:sp>
        <p:nvSpPr>
          <p:cNvPr id="3" name="Slayt Numarası Yer Tutucusu 2"/>
          <p:cNvSpPr>
            <a:spLocks noGrp="1"/>
          </p:cNvSpPr>
          <p:nvPr>
            <p:ph type="sldNum" sz="quarter" idx="12"/>
          </p:nvPr>
        </p:nvSpPr>
        <p:spPr>
          <a:xfrm>
            <a:off x="11461072" y="6126572"/>
            <a:ext cx="587106" cy="669925"/>
          </a:xfrm>
        </p:spPr>
        <p:txBody>
          <a:bodyPr/>
          <a:lstStyle/>
          <a:p>
            <a:r>
              <a:rPr lang="tr-TR" b="1" dirty="0">
                <a:solidFill>
                  <a:srgbClr val="0000FF"/>
                </a:solidFill>
              </a:rPr>
              <a:t>5</a:t>
            </a:r>
          </a:p>
        </p:txBody>
      </p:sp>
      <p:pic>
        <p:nvPicPr>
          <p:cNvPr id="5" name="Resim 4"/>
          <p:cNvPicPr>
            <a:picLocks noChangeAspect="1"/>
          </p:cNvPicPr>
          <p:nvPr/>
        </p:nvPicPr>
        <p:blipFill>
          <a:blip r:embed="rId3" cstate="print">
            <a:extLst>
              <a:ext uri="{BEBA8EAE-BF5A-486C-A8C5-ECC9F3942E4B}">
                <a14:imgProps xmlns:a14="http://schemas.microsoft.com/office/drawing/2010/main">
                  <a14:imgLayer r:embed="rId4">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8" name="Dikdörtgen 7"/>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2298" y="2998904"/>
            <a:ext cx="7791141" cy="3462630"/>
          </a:xfrm>
          <a:prstGeom prst="rect">
            <a:avLst/>
          </a:prstGeom>
          <a:ln w="88900" cap="sq" cmpd="thickThin">
            <a:solidFill>
              <a:srgbClr val="000000"/>
            </a:solidFill>
            <a:prstDash val="solid"/>
            <a:miter lim="800000"/>
          </a:ln>
          <a:effectLst>
            <a:innerShdw blurRad="76200">
              <a:srgbClr val="000000"/>
            </a:innerShdw>
          </a:effectLst>
        </p:spPr>
      </p:pic>
      <p:pic>
        <p:nvPicPr>
          <p:cNvPr id="4" name="Resim 3"/>
          <p:cNvPicPr>
            <a:picLocks noChangeAspect="1"/>
          </p:cNvPicPr>
          <p:nvPr/>
        </p:nvPicPr>
        <p:blipFill>
          <a:blip r:embed="rId8"/>
          <a:stretch>
            <a:fillRect/>
          </a:stretch>
        </p:blipFill>
        <p:spPr>
          <a:xfrm>
            <a:off x="2545237" y="3523665"/>
            <a:ext cx="3338120" cy="395848"/>
          </a:xfrm>
          <a:prstGeom prst="rect">
            <a:avLst/>
          </a:prstGeom>
        </p:spPr>
      </p:pic>
    </p:spTree>
    <p:extLst>
      <p:ext uri="{BB962C8B-B14F-4D97-AF65-F5344CB8AC3E}">
        <p14:creationId xmlns:p14="http://schemas.microsoft.com/office/powerpoint/2010/main" val="158843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ppt_w</p:attrName>
                                        </p:attrNameLst>
                                      </p:cBhvr>
                                      <p:tavLst>
                                        <p:tav tm="0" fmla="#ppt_w*sin(2.5*pi*$)">
                                          <p:val>
                                            <p:fltVal val="0"/>
                                          </p:val>
                                        </p:tav>
                                        <p:tav tm="100000">
                                          <p:val>
                                            <p:fltVal val="1"/>
                                          </p:val>
                                        </p:tav>
                                      </p:tavLst>
                                    </p:anim>
                                    <p:anim calcmode="lin" valueType="num">
                                      <p:cBhvr>
                                        <p:cTn id="9"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8480" y="698807"/>
            <a:ext cx="11014452" cy="1507067"/>
          </a:xfrm>
        </p:spPr>
        <p:txBody>
          <a:bodyPr>
            <a:normAutofit/>
          </a:bodyPr>
          <a:lstStyle/>
          <a:p>
            <a:pPr algn="just"/>
            <a:r>
              <a:rPr lang="tr-TR" sz="2000" dirty="0"/>
              <a:t>	</a:t>
            </a:r>
            <a:r>
              <a:rPr lang="tr-TR" sz="2000" dirty="0">
                <a:latin typeface="Calibri" panose="020F0502020204030204" pitchFamily="34" charset="0"/>
                <a:ea typeface="Calibri" panose="020F0502020204030204" pitchFamily="34" charset="0"/>
                <a:cs typeface="Times New Roman" panose="02020603050405020304" pitchFamily="18" charset="0"/>
                <a:hlinkClick r:id="rId2"/>
              </a:rPr>
              <a:t>https://kbs.egm.gov.tr</a:t>
            </a:r>
            <a:r>
              <a:rPr lang="tr-TR" sz="2000" dirty="0">
                <a:latin typeface="Calibri" panose="020F0502020204030204" pitchFamily="34" charset="0"/>
                <a:ea typeface="Calibri" panose="020F0502020204030204" pitchFamily="34" charset="0"/>
                <a:cs typeface="Times New Roman" panose="02020603050405020304" pitchFamily="18" charset="0"/>
              </a:rPr>
              <a:t> adresine girilerek </a:t>
            </a:r>
            <a:r>
              <a:rPr lang="tr-TR"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kullanıcı adı </a:t>
            </a:r>
            <a:r>
              <a:rPr lang="tr-TR" sz="2000" dirty="0">
                <a:latin typeface="Calibri" panose="020F0502020204030204" pitchFamily="34" charset="0"/>
                <a:ea typeface="Calibri" panose="020F0502020204030204" pitchFamily="34" charset="0"/>
                <a:cs typeface="Times New Roman" panose="02020603050405020304" pitchFamily="18" charset="0"/>
              </a:rPr>
              <a:t>bölümüne tesise ait </a:t>
            </a:r>
            <a:r>
              <a:rPr lang="tr-TR" sz="2000" b="1" i="1" u="sng" dirty="0">
                <a:latin typeface="Calibri" panose="020F0502020204030204" pitchFamily="34" charset="0"/>
                <a:ea typeface="Calibri" panose="020F0502020204030204" pitchFamily="34" charset="0"/>
                <a:cs typeface="Times New Roman" panose="02020603050405020304" pitchFamily="18" charset="0"/>
              </a:rPr>
              <a:t>e-mail adresi</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TC Kimlik No</a:t>
            </a:r>
            <a:r>
              <a:rPr lang="tr-TR" sz="2000" b="1" u="sng" dirty="0">
                <a:latin typeface="Calibri" panose="020F0502020204030204" pitchFamily="34" charset="0"/>
                <a:ea typeface="Calibri" panose="020F0502020204030204" pitchFamily="34" charset="0"/>
                <a:cs typeface="Times New Roman" panose="02020603050405020304" pitchFamily="18" charset="0"/>
              </a:rPr>
              <a:t> </a:t>
            </a:r>
            <a:r>
              <a:rPr lang="tr-TR" sz="2000" dirty="0">
                <a:latin typeface="Calibri" panose="020F0502020204030204" pitchFamily="34" charset="0"/>
                <a:ea typeface="Calibri" panose="020F0502020204030204" pitchFamily="34" charset="0"/>
                <a:cs typeface="Times New Roman" panose="02020603050405020304" pitchFamily="18" charset="0"/>
              </a:rPr>
              <a:t>alanına </a:t>
            </a:r>
            <a:r>
              <a:rPr lang="tr-TR"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Kayıt Yapılan Kullanıcıya Ait TC Kimlik Numarası</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Şifre</a:t>
            </a:r>
            <a:r>
              <a:rPr lang="tr-TR" sz="2000" dirty="0">
                <a:latin typeface="Calibri" panose="020F0502020204030204" pitchFamily="34" charset="0"/>
                <a:ea typeface="Calibri" panose="020F0502020204030204" pitchFamily="34" charset="0"/>
                <a:cs typeface="Times New Roman" panose="02020603050405020304" pitchFamily="18" charset="0"/>
              </a:rPr>
              <a:t> bölümüne ise </a:t>
            </a:r>
            <a:r>
              <a:rPr lang="tr-TR"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tesise ait şifre </a:t>
            </a:r>
            <a:r>
              <a:rPr lang="tr-TR" sz="2000" dirty="0">
                <a:latin typeface="Calibri" panose="020F0502020204030204" pitchFamily="34" charset="0"/>
                <a:ea typeface="Calibri" panose="020F0502020204030204" pitchFamily="34" charset="0"/>
                <a:cs typeface="Times New Roman" panose="02020603050405020304" pitchFamily="18" charset="0"/>
              </a:rPr>
              <a:t>yazılarak </a:t>
            </a:r>
            <a:r>
              <a:rPr lang="tr-TR"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Giriş</a:t>
            </a:r>
            <a:r>
              <a:rPr lang="tr-TR" sz="2000" b="1" u="sng" dirty="0">
                <a:latin typeface="Calibri" panose="020F0502020204030204" pitchFamily="34" charset="0"/>
                <a:ea typeface="Calibri" panose="020F0502020204030204" pitchFamily="34" charset="0"/>
                <a:cs typeface="Times New Roman" panose="02020603050405020304" pitchFamily="18" charset="0"/>
              </a:rPr>
              <a:t> </a:t>
            </a:r>
            <a:r>
              <a:rPr lang="tr-TR" sz="2000" dirty="0">
                <a:latin typeface="Calibri" panose="020F0502020204030204" pitchFamily="34" charset="0"/>
                <a:ea typeface="Calibri" panose="020F0502020204030204" pitchFamily="34" charset="0"/>
                <a:cs typeface="Times New Roman" panose="02020603050405020304" pitchFamily="18" charset="0"/>
              </a:rPr>
              <a:t>butonuna basılır. </a:t>
            </a:r>
            <a:endParaRPr lang="tr-TR" sz="2000" dirty="0"/>
          </a:p>
        </p:txBody>
      </p:sp>
      <p:sp>
        <p:nvSpPr>
          <p:cNvPr id="3" name="Slayt Numarası Yer Tutucusu 2"/>
          <p:cNvSpPr>
            <a:spLocks noGrp="1"/>
          </p:cNvSpPr>
          <p:nvPr>
            <p:ph type="sldNum" sz="quarter" idx="12"/>
          </p:nvPr>
        </p:nvSpPr>
        <p:spPr>
          <a:xfrm>
            <a:off x="11469950" y="6126572"/>
            <a:ext cx="578228" cy="669925"/>
          </a:xfrm>
        </p:spPr>
        <p:txBody>
          <a:bodyPr/>
          <a:lstStyle/>
          <a:p>
            <a:r>
              <a:rPr lang="tr-TR" b="1" dirty="0">
                <a:solidFill>
                  <a:srgbClr val="0000FF"/>
                </a:solidFill>
              </a:rPr>
              <a:t>7</a:t>
            </a:r>
          </a:p>
        </p:txBody>
      </p:sp>
      <p:pic>
        <p:nvPicPr>
          <p:cNvPr id="4" name="Resim 3"/>
          <p:cNvPicPr>
            <a:picLocks noChangeAspect="1"/>
          </p:cNvPicPr>
          <p:nvPr/>
        </p:nvPicPr>
        <p:blipFill>
          <a:blip r:embed="rId3"/>
          <a:stretch>
            <a:fillRect/>
          </a:stretch>
        </p:blipFill>
        <p:spPr>
          <a:xfrm>
            <a:off x="1820048" y="2205872"/>
            <a:ext cx="9058484" cy="3563872"/>
          </a:xfrm>
          <a:prstGeom prst="rect">
            <a:avLst/>
          </a:prstGeom>
          <a:ln w="88900" cap="sq" cmpd="thickThin">
            <a:solidFill>
              <a:srgbClr val="000000"/>
            </a:solidFill>
            <a:prstDash val="solid"/>
            <a:miter lim="800000"/>
          </a:ln>
          <a:effectLst>
            <a:innerShdw blurRad="76200">
              <a:srgbClr val="000000"/>
            </a:innerShdw>
          </a:effectLst>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8" name="Dikdörtgen 7"/>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13553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ppt_w</p:attrName>
                                        </p:attrNameLst>
                                      </p:cBhvr>
                                      <p:tavLst>
                                        <p:tav tm="0" fmla="#ppt_w*sin(2.5*pi*$)">
                                          <p:val>
                                            <p:fltVal val="0"/>
                                          </p:val>
                                        </p:tav>
                                        <p:tav tm="100000">
                                          <p:val>
                                            <p:fltVal val="1"/>
                                          </p:val>
                                        </p:tav>
                                      </p:tavLst>
                                    </p:anim>
                                    <p:anim calcmode="lin" valueType="num">
                                      <p:cBhvr>
                                        <p:cTn id="9"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0421" y="934267"/>
            <a:ext cx="11193561" cy="1507067"/>
          </a:xfrm>
        </p:spPr>
        <p:txBody>
          <a:bodyPr>
            <a:normAutofit/>
          </a:bodyPr>
          <a:lstStyle/>
          <a:p>
            <a:r>
              <a:rPr lang="tr-TR" sz="2000" dirty="0"/>
              <a:t>	Ekrana </a:t>
            </a:r>
            <a:r>
              <a:rPr lang="tr-TR" sz="2000" dirty="0" err="1"/>
              <a:t>geleh</a:t>
            </a:r>
            <a:r>
              <a:rPr lang="tr-TR" sz="2000" dirty="0"/>
              <a:t> pencerede bulunan </a:t>
            </a:r>
            <a:r>
              <a:rPr lang="tr-TR" sz="2000" b="1" dirty="0">
                <a:solidFill>
                  <a:srgbClr val="FF0000"/>
                </a:solidFill>
              </a:rPr>
              <a:t>İkincil Parola </a:t>
            </a:r>
            <a:r>
              <a:rPr lang="tr-TR" sz="2000" dirty="0"/>
              <a:t>bölümüne</a:t>
            </a:r>
            <a:r>
              <a:rPr lang="tr-TR" sz="2000" b="1" dirty="0"/>
              <a:t> </a:t>
            </a:r>
            <a:r>
              <a:rPr lang="tr-TR" sz="2000" dirty="0"/>
              <a:t>cep telefonuna kurulan </a:t>
            </a:r>
            <a:r>
              <a:rPr lang="tr-TR" sz="2000" b="1" dirty="0">
                <a:solidFill>
                  <a:srgbClr val="0000FF"/>
                </a:solidFill>
              </a:rPr>
              <a:t>EGM SEC </a:t>
            </a:r>
            <a:r>
              <a:rPr lang="tr-TR" sz="2000" dirty="0"/>
              <a:t>uygulaması açılarak ekrana gelen </a:t>
            </a:r>
            <a:r>
              <a:rPr lang="tr-TR" sz="2000" b="1" dirty="0">
                <a:solidFill>
                  <a:srgbClr val="FF0000"/>
                </a:solidFill>
              </a:rPr>
              <a:t>(6) haneli parola</a:t>
            </a:r>
            <a:r>
              <a:rPr lang="tr-TR" sz="2000" b="1" i="1" dirty="0">
                <a:solidFill>
                  <a:srgbClr val="FF0000"/>
                </a:solidFill>
              </a:rPr>
              <a:t> </a:t>
            </a:r>
            <a:r>
              <a:rPr lang="tr-TR" sz="2000" b="1" i="1" dirty="0"/>
              <a:t>( Süresi içinde girilmesi gerekiyor, belirtilen süre içerisinde giriş </a:t>
            </a:r>
            <a:r>
              <a:rPr lang="tr-TR" sz="2000" b="1" i="1" dirty="0" err="1"/>
              <a:t>yapılamlaz</a:t>
            </a:r>
            <a:r>
              <a:rPr lang="tr-TR" sz="2000" b="1" i="1" dirty="0"/>
              <a:t> ise yeni şifrenin gelmesi beklenir) </a:t>
            </a:r>
            <a:r>
              <a:rPr lang="tr-TR" sz="2000" dirty="0"/>
              <a:t>girilerek </a:t>
            </a:r>
            <a:r>
              <a:rPr lang="tr-TR" sz="2000" b="1" u="sng" dirty="0">
                <a:solidFill>
                  <a:srgbClr val="FF0000"/>
                </a:solidFill>
              </a:rPr>
              <a:t>Giriş</a:t>
            </a:r>
            <a:r>
              <a:rPr lang="tr-TR" sz="2000" dirty="0"/>
              <a:t> butonuna basılır.</a:t>
            </a:r>
          </a:p>
        </p:txBody>
      </p:sp>
      <p:sp>
        <p:nvSpPr>
          <p:cNvPr id="3" name="Slayt Numarası Yer Tutucusu 2"/>
          <p:cNvSpPr>
            <a:spLocks noGrp="1"/>
          </p:cNvSpPr>
          <p:nvPr>
            <p:ph type="sldNum" sz="quarter" idx="12"/>
          </p:nvPr>
        </p:nvSpPr>
        <p:spPr>
          <a:xfrm>
            <a:off x="11398928" y="6188075"/>
            <a:ext cx="649250" cy="669925"/>
          </a:xfrm>
        </p:spPr>
        <p:txBody>
          <a:bodyPr/>
          <a:lstStyle/>
          <a:p>
            <a:pPr algn="ctr"/>
            <a:r>
              <a:rPr lang="tr-TR" b="1" dirty="0">
                <a:solidFill>
                  <a:srgbClr val="0000FF"/>
                </a:solidFill>
              </a:rPr>
              <a:t>8</a:t>
            </a:r>
          </a:p>
        </p:txBody>
      </p:sp>
      <p:pic>
        <p:nvPicPr>
          <p:cNvPr id="4" name="Resim 3"/>
          <p:cNvPicPr>
            <a:picLocks noChangeAspect="1"/>
          </p:cNvPicPr>
          <p:nvPr/>
        </p:nvPicPr>
        <p:blipFill>
          <a:blip r:embed="rId2"/>
          <a:stretch>
            <a:fillRect/>
          </a:stretch>
        </p:blipFill>
        <p:spPr>
          <a:xfrm>
            <a:off x="3619892" y="2406832"/>
            <a:ext cx="3893269" cy="4067076"/>
          </a:xfrm>
          <a:prstGeom prst="rect">
            <a:avLst/>
          </a:prstGeom>
          <a:ln w="88900" cap="sq" cmpd="thickThin">
            <a:solidFill>
              <a:srgbClr val="000000"/>
            </a:solidFill>
            <a:prstDash val="solid"/>
            <a:miter lim="800000"/>
          </a:ln>
          <a:effectLst>
            <a:innerShdw blurRad="76200">
              <a:srgbClr val="000000"/>
            </a:innerShdw>
          </a:effectLst>
        </p:spPr>
      </p:pic>
      <p:pic>
        <p:nvPicPr>
          <p:cNvPr id="5" name="Resim 4"/>
          <p:cNvPicPr>
            <a:picLocks noChangeAspect="1"/>
          </p:cNvPicPr>
          <p:nvPr/>
        </p:nvPicPr>
        <p:blipFill>
          <a:blip r:embed="rId3" cstate="print">
            <a:extLst>
              <a:ext uri="{BEBA8EAE-BF5A-486C-A8C5-ECC9F3942E4B}">
                <a14:imgProps xmlns:a14="http://schemas.microsoft.com/office/drawing/2010/main">
                  <a14:imgLayer r:embed="rId4">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8" name="Dikdörtgen 7"/>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519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ppt_w</p:attrName>
                                        </p:attrNameLst>
                                      </p:cBhvr>
                                      <p:tavLst>
                                        <p:tav tm="0" fmla="#ppt_w*sin(2.5*pi*$)">
                                          <p:val>
                                            <p:fltVal val="0"/>
                                          </p:val>
                                        </p:tav>
                                        <p:tav tm="100000">
                                          <p:val>
                                            <p:fltVal val="1"/>
                                          </p:val>
                                        </p:tav>
                                      </p:tavLst>
                                    </p:anim>
                                    <p:anim calcmode="lin" valueType="num">
                                      <p:cBhvr>
                                        <p:cTn id="9"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6760" y="685802"/>
            <a:ext cx="10844770" cy="1507067"/>
          </a:xfrm>
        </p:spPr>
        <p:txBody>
          <a:bodyPr>
            <a:normAutofit/>
          </a:bodyPr>
          <a:lstStyle/>
          <a:p>
            <a:r>
              <a:rPr lang="tr-TR" sz="2000" dirty="0"/>
              <a:t>	Ekrana gelen </a:t>
            </a:r>
            <a:r>
              <a:rPr lang="tr-TR" sz="2000" b="1" u="sng" dirty="0">
                <a:solidFill>
                  <a:srgbClr val="FF0000"/>
                </a:solidFill>
              </a:rPr>
              <a:t>KBS</a:t>
            </a:r>
            <a:r>
              <a:rPr lang="tr-TR" sz="2000" dirty="0"/>
              <a:t> yazılı yere tıklanarak sisteme erişim sağlanmış olur. </a:t>
            </a:r>
          </a:p>
        </p:txBody>
      </p:sp>
      <p:sp>
        <p:nvSpPr>
          <p:cNvPr id="3" name="Slayt Numarası Yer Tutucusu 2"/>
          <p:cNvSpPr>
            <a:spLocks noGrp="1"/>
          </p:cNvSpPr>
          <p:nvPr>
            <p:ph type="sldNum" sz="quarter" idx="12"/>
          </p:nvPr>
        </p:nvSpPr>
        <p:spPr>
          <a:xfrm>
            <a:off x="10997470" y="6065070"/>
            <a:ext cx="1142245" cy="669925"/>
          </a:xfrm>
        </p:spPr>
        <p:txBody>
          <a:bodyPr/>
          <a:lstStyle/>
          <a:p>
            <a:r>
              <a:rPr lang="tr-TR" b="1" dirty="0">
                <a:solidFill>
                  <a:srgbClr val="0000FF"/>
                </a:solidFill>
              </a:rPr>
              <a:t>9</a:t>
            </a:r>
          </a:p>
        </p:txBody>
      </p:sp>
      <p:pic>
        <p:nvPicPr>
          <p:cNvPr id="5" name="Resim 4"/>
          <p:cNvPicPr>
            <a:picLocks noChangeAspect="1"/>
          </p:cNvPicPr>
          <p:nvPr/>
        </p:nvPicPr>
        <p:blipFill>
          <a:blip r:embed="rId2"/>
          <a:stretch>
            <a:fillRect/>
          </a:stretch>
        </p:blipFill>
        <p:spPr>
          <a:xfrm>
            <a:off x="622169" y="2469822"/>
            <a:ext cx="10086108" cy="3286959"/>
          </a:xfrm>
          <a:prstGeom prst="rect">
            <a:avLst/>
          </a:prstGeom>
          <a:ln w="88900" cap="sq" cmpd="thickThin">
            <a:solidFill>
              <a:srgbClr val="000000"/>
            </a:solidFill>
            <a:prstDash val="solid"/>
            <a:miter lim="800000"/>
          </a:ln>
          <a:effectLst>
            <a:innerShdw blurRad="76200">
              <a:srgbClr val="000000"/>
            </a:innerShdw>
          </a:effectLst>
        </p:spPr>
      </p:pic>
      <p:pic>
        <p:nvPicPr>
          <p:cNvPr id="6" name="Resim 5"/>
          <p:cNvPicPr>
            <a:picLocks noChangeAspect="1"/>
          </p:cNvPicPr>
          <p:nvPr/>
        </p:nvPicPr>
        <p:blipFill>
          <a:blip r:embed="rId3" cstate="print">
            <a:extLst>
              <a:ext uri="{BEBA8EAE-BF5A-486C-A8C5-ECC9F3942E4B}">
                <a14:imgProps xmlns:a14="http://schemas.microsoft.com/office/drawing/2010/main">
                  <a14:imgLayer r:embed="rId4">
                    <a14:imgEffect>
                      <a14:backgroundRemoval t="5166" b="95762" l="5735" r="96237">
                        <a14:foregroundMark x1="27240" y1="15762" x2="75627" y2="17616"/>
                        <a14:foregroundMark x1="35842" y1="13510" x2="71505" y2="12450"/>
                        <a14:foregroundMark x1="85484" y1="50199" x2="68996" y2="60662"/>
                        <a14:foregroundMark x1="78495" y1="59205" x2="76165" y2="69272"/>
                        <a14:foregroundMark x1="80466" y1="67020" x2="80466" y2="67020"/>
                        <a14:foregroundMark x1="90143" y1="29139" x2="77240" y2="14967"/>
                        <a14:foregroundMark x1="81004" y1="16821" x2="83692" y2="21589"/>
                        <a14:foregroundMark x1="23656" y1="16821" x2="21864" y2="25298"/>
                        <a14:foregroundMark x1="19176" y1="21457" x2="15771" y2="29272"/>
                        <a14:foregroundMark x1="12545" y1="39205" x2="13441" y2="45430"/>
                        <a14:foregroundMark x1="13262" y1="45563" x2="15591" y2="51126"/>
                        <a14:foregroundMark x1="15771" y1="51656" x2="35305" y2="71391"/>
                        <a14:foregroundMark x1="17742" y1="54040" x2="26344" y2="63974"/>
                        <a14:foregroundMark x1="22222" y1="66093" x2="29570" y2="57748"/>
                        <a14:foregroundMark x1="23297" y1="65563" x2="30824" y2="72848"/>
                        <a14:foregroundMark x1="28674" y1="71523" x2="33692" y2="80662"/>
                        <a14:foregroundMark x1="33871" y1="80795" x2="43907" y2="88212"/>
                        <a14:foregroundMark x1="35842" y1="82781" x2="41039" y2="87285"/>
                        <a14:foregroundMark x1="44265" y1="87152" x2="61470" y2="86623"/>
                        <a14:foregroundMark x1="50538" y1="89801" x2="52867" y2="92053"/>
                        <a14:foregroundMark x1="52151" y1="91788" x2="56810" y2="88212"/>
                        <a14:foregroundMark x1="59140" y1="88344" x2="65591" y2="86490"/>
                        <a14:foregroundMark x1="66667" y1="85430" x2="72939" y2="78543"/>
                        <a14:foregroundMark x1="81183" y1="64636" x2="72222" y2="79603"/>
                        <a14:foregroundMark x1="82437" y1="57748" x2="80466" y2="64106"/>
                        <a14:foregroundMark x1="90681" y1="28742" x2="92294" y2="34172"/>
                        <a14:foregroundMark x1="92115" y1="33775" x2="93190" y2="39205"/>
                        <a14:foregroundMark x1="93190" y1="40000" x2="91756" y2="46358"/>
                        <a14:foregroundMark x1="91756" y1="46623" x2="82975" y2="59338"/>
                        <a14:foregroundMark x1="90681" y1="49007" x2="85125" y2="57616"/>
                        <a14:foregroundMark x1="83871" y1="20132" x2="89427" y2="23311"/>
                        <a14:foregroundMark x1="87993" y1="25430" x2="93548" y2="28212"/>
                        <a14:foregroundMark x1="82796" y1="16821" x2="81004" y2="18675"/>
                        <a14:foregroundMark x1="82796" y1="16159" x2="72043" y2="10331"/>
                        <a14:foregroundMark x1="71326" y1="10596" x2="61649" y2="7682"/>
                        <a14:foregroundMark x1="61649" y1="7682" x2="49104" y2="7285"/>
                        <a14:foregroundMark x1="49642" y1="7417" x2="40860" y2="8477"/>
                        <a14:foregroundMark x1="40860" y1="8477" x2="31720" y2="11126"/>
                        <a14:foregroundMark x1="31900" y1="11258" x2="24194" y2="14967"/>
                        <a14:foregroundMark x1="24731" y1="14967" x2="21864" y2="16556"/>
                        <a14:foregroundMark x1="23656" y1="19205" x2="15950" y2="23444"/>
                        <a14:foregroundMark x1="19355" y1="24636" x2="12007" y2="28344"/>
                        <a14:foregroundMark x1="14875" y1="29934" x2="12366" y2="38543"/>
                        <a14:foregroundMark x1="65412" y1="19868" x2="65412" y2="19868"/>
                      </a14:backgroundRemoval>
                    </a14:imgEffect>
                  </a14:imgLayer>
                </a14:imgProps>
              </a:ext>
              <a:ext uri="{28A0092B-C50C-407E-A947-70E740481C1C}">
                <a14:useLocalDpi xmlns:a14="http://schemas.microsoft.com/office/drawing/2010/main" val="0"/>
              </a:ext>
            </a:extLst>
          </a:blip>
          <a:stretch>
            <a:fillRect/>
          </a:stretch>
        </p:blipFill>
        <p:spPr>
          <a:xfrm>
            <a:off x="-45504" y="6065070"/>
            <a:ext cx="586033" cy="792930"/>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20132" cy="608429"/>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3478" y="74443"/>
            <a:ext cx="834700" cy="785459"/>
          </a:xfrm>
          <a:prstGeom prst="rect">
            <a:avLst/>
          </a:prstGeom>
        </p:spPr>
      </p:pic>
      <p:sp>
        <p:nvSpPr>
          <p:cNvPr id="9" name="Dikdörtgen 8"/>
          <p:cNvSpPr/>
          <p:nvPr/>
        </p:nvSpPr>
        <p:spPr>
          <a:xfrm>
            <a:off x="2545237" y="240625"/>
            <a:ext cx="6777872" cy="584775"/>
          </a:xfrm>
          <a:prstGeom prst="rect">
            <a:avLst/>
          </a:prstGeom>
          <a:noFill/>
        </p:spPr>
        <p:txBody>
          <a:bodyPr wrap="square" lIns="91440" tIns="45720" rIns="91440" bIns="45720">
            <a:spAutoFit/>
          </a:bodyPr>
          <a:lstStyle/>
          <a:p>
            <a:pPr algn="ctr"/>
            <a:r>
              <a:rPr lang="tr-TR" sz="3200" b="1" dirty="0">
                <a:ln w="0"/>
                <a:solidFill>
                  <a:srgbClr val="FF0000"/>
                </a:solidFill>
                <a:effectLst>
                  <a:reflection blurRad="6350" stA="53000" endA="300" endPos="35500" dir="5400000" sy="-90000" algn="bl" rotWithShape="0"/>
                </a:effectLst>
              </a:rPr>
              <a:t>KİMLİK BİLDİRME BÜRO AMİRLİĞİ</a:t>
            </a:r>
            <a:endParaRPr lang="tr-TR" sz="3200" b="1" cap="none" spc="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991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TotalTime>
  <Words>656</Words>
  <Application>Microsoft Office PowerPoint</Application>
  <PresentationFormat>Geniş ekran</PresentationFormat>
  <Paragraphs>49</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Times New Roman</vt:lpstr>
      <vt:lpstr>Office Teması</vt:lpstr>
      <vt:lpstr>PowerPoint Sunusu</vt:lpstr>
      <vt:lpstr>PowerPoint Sunusu</vt:lpstr>
      <vt:lpstr>PowerPoint Sunusu</vt:lpstr>
      <vt:lpstr>PowerPoint Sunusu</vt:lpstr>
      <vt:lpstr> Gelen ekranda adı –soyadı ve TC Kimlik Numarası bölümüne KBS Proje kullanıcısı personelin adı – soyadı ve TC Kimlik numarası ilgili bölümlere yazıldıktan sonra EGM SEC Uygulaması açılarak ekrana gelen Yeni Hesap  Ekle butonuna basılarak barkod okuma alanı geldikten sonra ekrandaki barkod okutularak ekrana gelen (6) haneli şifre bilgisayar ekranında bulunan üretilen şifre bölümüne girilerek kayıt ol butonuna basılır.      </vt:lpstr>
      <vt:lpstr> Başarıyla kayıt oldunuz ibaresini gördükten sonra tüm pencereler kapatılarak https://kbs.egm.gov.tr adresinden Kimlik Bildirim Sistemi (KBS) Projesi giriş sayfasına girilir.   Tesiste birden fazla kullanıcı bulunması durumunda her kullanıcı için aynı işlem tekrar edilerek kayıt işlemleri yapılır.</vt:lpstr>
      <vt:lpstr> https://kbs.egm.gov.tr adresine girilerek kullanıcı adı bölümüne tesise ait e-mail adresi, TC Kimlik No alanına Kayıt Yapılan Kullanıcıya Ait TC Kimlik Numarası, Şifre bölümüne ise tesise ait şifre yazılarak Giriş butonuna basılır. </vt:lpstr>
      <vt:lpstr> Ekrana geleh pencerede bulunan İkincil Parola bölümüne cep telefonuna kurulan EGM SEC uygulaması açılarak ekrana gelen (6) haneli parola ( Süresi içinde girilmesi gerekiyor, belirtilen süre içerisinde giriş yapılamlaz ise yeni şifrenin gelmesi beklenir) girilerek Giriş butonuna basılır.</vt:lpstr>
      <vt:lpstr> Ekrana gelen KBS yazılı yere tıklanarak sisteme erişim sağlanmış olur. </vt:lpstr>
      <vt:lpstr>Sisteme erişim de yaşanılan sorunların çözüm önerileri</vt:lpstr>
      <vt:lpstr> Yukarıda belirtilen hususları yerine getirilmesine rağmen Sisteme erişmekte sorun yaşayan tesis ve işletmelerin kbs il/ilçe yetkilisi ile irtibata geçilmesi rica olunur.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YUSUF MERT</dc:creator>
  <cp:lastModifiedBy>YUSUF MERT</cp:lastModifiedBy>
  <cp:revision>38</cp:revision>
  <cp:lastPrinted>2021-06-18T11:37:49Z</cp:lastPrinted>
  <dcterms:created xsi:type="dcterms:W3CDTF">2021-06-14T08:07:16Z</dcterms:created>
  <dcterms:modified xsi:type="dcterms:W3CDTF">2022-01-17T14:28:42Z</dcterms:modified>
</cp:coreProperties>
</file>